
<file path=[Content_Types].xml><?xml version="1.0" encoding="utf-8"?>
<Types xmlns="http://schemas.openxmlformats.org/package/2006/content-types">
  <Override PartName="/_rels/.rels" ContentType="application/vnd.openxmlformats-package.relationships+xml"/>
  <Override PartName="/ppt/notesSlides/notesSlide28.xml" ContentType="application/vnd.openxmlformats-officedocument.presentationml.notesSlide+xml"/>
  <Override PartName="/ppt/notesSlides/_rels/notesSlide24.xml.rels" ContentType="application/vnd.openxmlformats-package.relationships+xml"/>
  <Override PartName="/ppt/notesSlides/_rels/notesSlide29.xml.rels" ContentType="application/vnd.openxmlformats-package.relationships+xml"/>
  <Override PartName="/ppt/notesSlides/_rels/notesSlide22.xml.rels" ContentType="application/vnd.openxmlformats-package.relationships+xml"/>
  <Override PartName="/ppt/notesSlides/_rels/notesSlide28.xml.rels" ContentType="application/vnd.openxmlformats-package.relationships+xml"/>
  <Override PartName="/ppt/notesSlides/_rels/notesSlide21.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13.xml.rels" ContentType="application/vnd.openxmlformats-package.relationships+xml"/>
  <Override PartName="/ppt/notesSlides/_rels/notesSlide23.xml.rels" ContentType="application/vnd.openxmlformats-package.relationships+xml"/>
  <Override PartName="/ppt/notesSlides/_rels/notesSlide15.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26.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notesSlide26.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9.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33.jpeg" ContentType="image/jpeg"/>
  <Override PartName="/ppt/media/image32.jpeg" ContentType="image/jpeg"/>
  <Override PartName="/ppt/media/image29.png" ContentType="image/png"/>
  <Override PartName="/ppt/media/image27.png" ContentType="image/png"/>
  <Override PartName="/ppt/media/image26.png" ContentType="image/png"/>
  <Override PartName="/ppt/media/image34.jpeg" ContentType="image/jpeg"/>
  <Override PartName="/ppt/media/image24.png" ContentType="image/png"/>
  <Override PartName="/ppt/media/image23.png" ContentType="image/png"/>
  <Override PartName="/ppt/media/image10.jpeg" ContentType="image/jpeg"/>
  <Override PartName="/ppt/media/image30.wmf" ContentType="image/x-wmf"/>
  <Override PartName="/ppt/media/image7.gif" ContentType="image/gif"/>
  <Override PartName="/ppt/media/image4.png" ContentType="image/png"/>
  <Override PartName="/ppt/media/image11.jpeg" ContentType="image/jpeg"/>
  <Override PartName="/ppt/media/image9.jpeg" ContentType="image/jpeg"/>
  <Override PartName="/ppt/media/image25.png" ContentType="image/png"/>
  <Override PartName="/ppt/media/image8.jpeg" ContentType="image/jpeg"/>
  <Override PartName="/ppt/media/image1.png" ContentType="image/png"/>
  <Override PartName="/ppt/media/image2.png" ContentType="image/png"/>
  <Override PartName="/ppt/media/image22.png" ContentType="image/png"/>
  <Override PartName="/ppt/media/image3.png" ContentType="image/png"/>
  <Override PartName="/ppt/media/image12.png" ContentType="image/png"/>
  <Override PartName="/ppt/media/image31.jpeg" ContentType="image/jpeg"/>
  <Override PartName="/ppt/media/image13.wmf" ContentType="image/x-wmf"/>
  <Override PartName="/ppt/media/image6.png" ContentType="image/png"/>
  <Override PartName="/ppt/media/image14.jpeg" ContentType="image/jpeg"/>
  <Override PartName="/ppt/media/image5.png" ContentType="image/png"/>
  <Override PartName="/ppt/media/image20.png" ContentType="image/png"/>
  <Override PartName="/ppt/media/image17.wmf" ContentType="image/x-wmf"/>
  <Override PartName="/ppt/media/image15.jpeg" ContentType="image/jpeg"/>
  <Override PartName="/ppt/media/image16.png" ContentType="image/png"/>
  <Override PartName="/ppt/media/image21.jpeg" ContentType="image/jpeg"/>
  <Override PartName="/ppt/media/image28.png" ContentType="image/png"/>
  <Override PartName="/ppt/media/image18.jpeg" ContentType="image/jpeg"/>
  <Override PartName="/ppt/media/image19.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6858000"/>
  <p:notesSz cx="7010400" cy="9296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124"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125"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126"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127" name="PlaceHolder 5"/>
          <p:cNvSpPr>
            <a:spLocks noGrp="1"/>
          </p:cNvSpPr>
          <p:nvPr>
            <p:ph type="sldNum"/>
          </p:nvPr>
        </p:nvSpPr>
        <p:spPr>
          <a:xfrm>
            <a:off x="4399200" y="9555480"/>
            <a:ext cx="3372840" cy="502560"/>
          </a:xfrm>
          <a:prstGeom prst="rect">
            <a:avLst/>
          </a:prstGeom>
        </p:spPr>
        <p:txBody>
          <a:bodyPr lIns="0" rIns="0" tIns="0" bIns="0" anchor="b"/>
          <a:p>
            <a:pPr algn="r"/>
            <a:fld id="{5102756A-6257-496A-9926-A0D101F5BF8E}"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body"/>
          </p:nvPr>
        </p:nvSpPr>
        <p:spPr>
          <a:xfrm>
            <a:off x="701640" y="4416480"/>
            <a:ext cx="5606640" cy="4182840"/>
          </a:xfrm>
          <a:prstGeom prst="rect">
            <a:avLst/>
          </a:prstGeom>
        </p:spPr>
        <p:txBody>
          <a:bodyPr/>
          <a:p>
            <a:r>
              <a:rPr b="0" lang="en-US" sz="1200" spc="-1" strike="noStrike">
                <a:solidFill>
                  <a:srgbClr val="000000"/>
                </a:solidFill>
                <a:uFill>
                  <a:solidFill>
                    <a:srgbClr val="ffffff"/>
                  </a:solidFill>
                </a:uFill>
                <a:latin typeface="Arial"/>
              </a:rPr>
              <a:t>Happy to be here today with you—thank you for being here today too!</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Arial"/>
              </a:rPr>
              <a:t>Excited to teach class again, really enjoyed it last year and it should be even better this time.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Icebreaker while taking attendance: I’ll call out your name, you raise your hand and tell the class about some information-seeking you did last weekend. </a:t>
            </a:r>
            <a:endParaRPr b="0" lang="en-US" sz="2000" spc="-1" strike="noStrike">
              <a:solidFill>
                <a:srgbClr val="000000"/>
              </a:solidFill>
              <a:uFill>
                <a:solidFill>
                  <a:srgbClr val="ffffff"/>
                </a:solidFill>
              </a:uFill>
              <a:latin typeface="Arial"/>
            </a:endParaRPr>
          </a:p>
        </p:txBody>
      </p:sp>
      <p:sp>
        <p:nvSpPr>
          <p:cNvPr id="263" name="TextShape 2"/>
          <p:cNvSpPr txBox="1"/>
          <p:nvPr/>
        </p:nvSpPr>
        <p:spPr>
          <a:xfrm>
            <a:off x="3970440" y="8829720"/>
            <a:ext cx="3038040" cy="464760"/>
          </a:xfrm>
          <a:prstGeom prst="rect">
            <a:avLst/>
          </a:prstGeom>
          <a:noFill/>
          <a:ln>
            <a:noFill/>
          </a:ln>
        </p:spPr>
        <p:txBody>
          <a:bodyPr anchor="b"/>
          <a:p>
            <a:pPr algn="r">
              <a:lnSpc>
                <a:spcPct val="100000"/>
              </a:lnSpc>
            </a:pPr>
            <a:fld id="{CD5CD3D8-40E0-47C7-9A70-275A5C7E815B}"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Diff between quant/qual is mostly relevant to analysis techniques, storage &amp; retrieval options, but also sometimes the way we understand – whether we take an interpretive view of the world or believe that there are objective facts independent of our ways of knowing them</a:t>
            </a:r>
            <a:endParaRPr b="0" lang="en-US" sz="2000" spc="-1" strike="noStrike">
              <a:solidFill>
                <a:srgbClr val="000000"/>
              </a:solidFill>
              <a:uFill>
                <a:solidFill>
                  <a:srgbClr val="ffffff"/>
                </a:solidFill>
              </a:uFill>
              <a:latin typeface="Arial"/>
            </a:endParaRPr>
          </a:p>
        </p:txBody>
      </p:sp>
      <p:sp>
        <p:nvSpPr>
          <p:cNvPr id="271" name="TextShape 2"/>
          <p:cNvSpPr txBox="1"/>
          <p:nvPr/>
        </p:nvSpPr>
        <p:spPr>
          <a:xfrm>
            <a:off x="3970440" y="8829720"/>
            <a:ext cx="3038040" cy="464760"/>
          </a:xfrm>
          <a:prstGeom prst="rect">
            <a:avLst/>
          </a:prstGeom>
          <a:noFill/>
          <a:ln>
            <a:noFill/>
          </a:ln>
        </p:spPr>
        <p:txBody>
          <a:bodyPr anchor="b"/>
          <a:p>
            <a:pPr algn="r">
              <a:lnSpc>
                <a:spcPct val="100000"/>
              </a:lnSpc>
            </a:pPr>
            <a:fld id="{94BA620F-CA5E-46CB-9ED3-95177593C5BC}"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Give example of same data in different material/format based on context</a:t>
            </a:r>
            <a:endParaRPr b="0" lang="en-US" sz="2000" spc="-1" strike="noStrike">
              <a:solidFill>
                <a:srgbClr val="000000"/>
              </a:solidFill>
              <a:uFill>
                <a:solidFill>
                  <a:srgbClr val="ffffff"/>
                </a:solidFill>
              </a:uFill>
              <a:latin typeface="Arial"/>
            </a:endParaRPr>
          </a:p>
        </p:txBody>
      </p:sp>
      <p:sp>
        <p:nvSpPr>
          <p:cNvPr id="273" name="TextShape 2"/>
          <p:cNvSpPr txBox="1"/>
          <p:nvPr/>
        </p:nvSpPr>
        <p:spPr>
          <a:xfrm>
            <a:off x="3970440" y="8829720"/>
            <a:ext cx="3038040" cy="464760"/>
          </a:xfrm>
          <a:prstGeom prst="rect">
            <a:avLst/>
          </a:prstGeom>
          <a:noFill/>
          <a:ln>
            <a:noFill/>
          </a:ln>
        </p:spPr>
        <p:txBody>
          <a:bodyPr anchor="b"/>
          <a:p>
            <a:pPr algn="r">
              <a:lnSpc>
                <a:spcPct val="100000"/>
              </a:lnSpc>
            </a:pPr>
            <a:fld id="{C3342578-DA81-4754-8F96-42697B20EB60}"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A lot of people have wrestled with the relationship between these concepts over the centuries; this is a slightly different take on it with the implications for information systems.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Knowledge is valuable because of all the extra work someone (or people) have put into reflecting on the information, adding their own reflections, and synthesizing various sources of information over time. </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Some knowledge is tacit (difficult to transfer). How can computers handle tacit knowledge?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Difference between tacit and explicit knowledge, ex of making pastry/bread</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Subtle differences between words: causation vs. correlation.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Computers are great for data, less for information, even less for knowledge. KM systems famously difficult.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Could mention semantic web, machine learning, algorithms, Watson, etc. Ask if anyone watched Jeopardy episodes featuring Watson.</a:t>
            </a:r>
            <a:endParaRPr b="0" lang="en-US" sz="2000" spc="-1" strike="noStrike">
              <a:solidFill>
                <a:srgbClr val="000000"/>
              </a:solidFill>
              <a:uFill>
                <a:solidFill>
                  <a:srgbClr val="ffffff"/>
                </a:solidFill>
              </a:uFill>
              <a:latin typeface="Arial"/>
            </a:endParaRPr>
          </a:p>
        </p:txBody>
      </p:sp>
      <p:sp>
        <p:nvSpPr>
          <p:cNvPr id="275" name="TextShape 2"/>
          <p:cNvSpPr txBox="1"/>
          <p:nvPr/>
        </p:nvSpPr>
        <p:spPr>
          <a:xfrm>
            <a:off x="3970440" y="8829720"/>
            <a:ext cx="3038040" cy="464760"/>
          </a:xfrm>
          <a:prstGeom prst="rect">
            <a:avLst/>
          </a:prstGeom>
          <a:noFill/>
          <a:ln>
            <a:noFill/>
          </a:ln>
        </p:spPr>
        <p:txBody>
          <a:bodyPr anchor="b"/>
          <a:p>
            <a:pPr algn="r">
              <a:lnSpc>
                <a:spcPct val="100000"/>
              </a:lnSpc>
            </a:pPr>
            <a:fld id="{41E5C29B-1CA9-4819-840C-6A6607FD045E}"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701640" y="4416480"/>
            <a:ext cx="5606640" cy="41828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77" name="TextShape 2"/>
          <p:cNvSpPr txBox="1"/>
          <p:nvPr/>
        </p:nvSpPr>
        <p:spPr>
          <a:xfrm>
            <a:off x="3970440" y="8829720"/>
            <a:ext cx="3038040" cy="464760"/>
          </a:xfrm>
          <a:prstGeom prst="rect">
            <a:avLst/>
          </a:prstGeom>
          <a:noFill/>
          <a:ln>
            <a:noFill/>
          </a:ln>
        </p:spPr>
        <p:txBody>
          <a:bodyPr anchor="b"/>
          <a:p>
            <a:pPr algn="r">
              <a:lnSpc>
                <a:spcPct val="100000"/>
              </a:lnSpc>
            </a:pPr>
            <a:fld id="{AD329579-104A-4DD8-AE96-49CA1FA5D85D}"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body"/>
          </p:nvPr>
        </p:nvSpPr>
        <p:spPr>
          <a:xfrm>
            <a:off x="701640" y="4416480"/>
            <a:ext cx="5606640" cy="4182840"/>
          </a:xfrm>
          <a:prstGeom prst="rect">
            <a:avLst/>
          </a:prstGeom>
        </p:spPr>
        <p:txBody>
          <a:bodyPr/>
          <a:p>
            <a:r>
              <a:rPr b="1" lang="en-US" sz="2000" spc="-1" strike="noStrike">
                <a:solidFill>
                  <a:srgbClr val="000000"/>
                </a:solidFill>
                <a:uFill>
                  <a:solidFill>
                    <a:srgbClr val="ffffff"/>
                  </a:solidFill>
                </a:uFill>
                <a:latin typeface="Arial"/>
              </a:rPr>
              <a:t>Experiment: </a:t>
            </a:r>
            <a:r>
              <a:rPr b="0" lang="en-US" sz="2000" spc="-1" strike="noStrike">
                <a:solidFill>
                  <a:srgbClr val="000000"/>
                </a:solidFill>
                <a:uFill>
                  <a:solidFill>
                    <a:srgbClr val="ffffff"/>
                  </a:solidFill>
                </a:uFill>
                <a:latin typeface="Arial"/>
              </a:rPr>
              <a:t>In the first test they offered a tempting array of 24 different jams to taste; on a different day they displayed just six. Coupon for tasting. </a:t>
            </a:r>
            <a:r>
              <a:rPr b="0" lang="en-US" sz="1200" spc="-1" strike="noStrike">
                <a:solidFill>
                  <a:srgbClr val="000000"/>
                </a:solidFill>
                <a:uFill>
                  <a:solidFill>
                    <a:srgbClr val="ffffff"/>
                  </a:solidFill>
                </a:uFill>
                <a:latin typeface="+mn-lt"/>
                <a:ea typeface="+mn-ea"/>
              </a:rPr>
              <a:t>Sixty percent of customers were drawn to the large assortment, while only 40 percent stopped by the small one. But 30 percent of the people who had sampled from the small assortment decided to buy jam, while only 3 percent of those confronted with the two dozen jams purchased a jar.</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mn-lt"/>
                <a:ea typeface="+mn-ea"/>
              </a:rPr>
              <a:t>Over the years, versions of the jam study have been conducted using all sorts of subjects, like chocolate and speed dating.</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mn-lt"/>
                <a:ea typeface="+mn-ea"/>
              </a:rPr>
              <a:t>Implications: Too much choice is demotivating.</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279" name="TextShape 2"/>
          <p:cNvSpPr txBox="1"/>
          <p:nvPr/>
        </p:nvSpPr>
        <p:spPr>
          <a:xfrm>
            <a:off x="3970440" y="8829720"/>
            <a:ext cx="3038040" cy="464760"/>
          </a:xfrm>
          <a:prstGeom prst="rect">
            <a:avLst/>
          </a:prstGeom>
          <a:noFill/>
          <a:ln>
            <a:noFill/>
          </a:ln>
        </p:spPr>
        <p:txBody>
          <a:bodyPr anchor="b"/>
          <a:p>
            <a:pPr algn="r">
              <a:lnSpc>
                <a:spcPct val="100000"/>
              </a:lnSpc>
            </a:pPr>
            <a:fld id="{5BC5C296-4A00-44CF-A82B-615A39677129}"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body"/>
          </p:nvPr>
        </p:nvSpPr>
        <p:spPr>
          <a:xfrm>
            <a:off x="701640" y="4416480"/>
            <a:ext cx="5606640" cy="4182840"/>
          </a:xfrm>
          <a:prstGeom prst="rect">
            <a:avLst/>
          </a:prstGeom>
        </p:spPr>
        <p:txBody>
          <a:bodyPr/>
          <a:p>
            <a:pPr marL="216000" indent="-216000">
              <a:lnSpc>
                <a:spcPct val="100000"/>
              </a:lnSpc>
            </a:pPr>
            <a:r>
              <a:rPr b="0" lang="en-US" sz="2000" spc="-1" strike="noStrike">
                <a:solidFill>
                  <a:srgbClr val="000000"/>
                </a:solidFill>
                <a:uFill>
                  <a:solidFill>
                    <a:srgbClr val="ffffff"/>
                  </a:solidFill>
                </a:uFill>
                <a:latin typeface="Arial"/>
              </a:rPr>
              <a:t>Example: “test” email message sent to a Cornell listserv, one person replies-all saying “what is the test I must ignore” and then 19 more reply-all either trying to unsubscribe or telling others not to reply-all!</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2000" spc="-1" strike="noStrike">
                <a:solidFill>
                  <a:srgbClr val="000000"/>
                </a:solidFill>
                <a:uFill>
                  <a:solidFill>
                    <a:srgbClr val="ffffff"/>
                  </a:solidFill>
                </a:uFill>
                <a:latin typeface="Arial"/>
              </a:rPr>
              <a:t>What are implications for employees? For organization as a whole?</a:t>
            </a:r>
            <a:endParaRPr b="0" lang="en-US" sz="2000" spc="-1" strike="noStrike">
              <a:solidFill>
                <a:srgbClr val="000000"/>
              </a:solidFill>
              <a:uFill>
                <a:solidFill>
                  <a:srgbClr val="ffffff"/>
                </a:solidFill>
              </a:uFill>
              <a:latin typeface="Arial"/>
            </a:endParaRPr>
          </a:p>
        </p:txBody>
      </p:sp>
      <p:sp>
        <p:nvSpPr>
          <p:cNvPr id="281" name="TextShape 2"/>
          <p:cNvSpPr txBox="1"/>
          <p:nvPr/>
        </p:nvSpPr>
        <p:spPr>
          <a:xfrm>
            <a:off x="3970440" y="8829720"/>
            <a:ext cx="3038040" cy="464760"/>
          </a:xfrm>
          <a:prstGeom prst="rect">
            <a:avLst/>
          </a:prstGeom>
          <a:noFill/>
          <a:ln>
            <a:noFill/>
          </a:ln>
        </p:spPr>
        <p:txBody>
          <a:bodyPr anchor="b"/>
          <a:p>
            <a:pPr algn="r">
              <a:lnSpc>
                <a:spcPct val="100000"/>
              </a:lnSpc>
            </a:pPr>
            <a:fld id="{3E0DAD6C-0730-4A3D-8FD2-06536DBD9ACD}"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body"/>
          </p:nvPr>
        </p:nvSpPr>
        <p:spPr>
          <a:xfrm>
            <a:off x="701640" y="4416480"/>
            <a:ext cx="5606640" cy="41828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65" name="TextShape 2"/>
          <p:cNvSpPr txBox="1"/>
          <p:nvPr/>
        </p:nvSpPr>
        <p:spPr>
          <a:xfrm>
            <a:off x="3970440" y="8829720"/>
            <a:ext cx="3038040" cy="464760"/>
          </a:xfrm>
          <a:prstGeom prst="rect">
            <a:avLst/>
          </a:prstGeom>
          <a:noFill/>
          <a:ln>
            <a:noFill/>
          </a:ln>
        </p:spPr>
        <p:txBody>
          <a:bodyPr anchor="b"/>
          <a:p>
            <a:pPr algn="r">
              <a:lnSpc>
                <a:spcPct val="100000"/>
              </a:lnSpc>
            </a:pPr>
            <a:fld id="{0C841865-0825-4639-9EDD-F677DD718A33}"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body"/>
          </p:nvPr>
        </p:nvSpPr>
        <p:spPr>
          <a:xfrm>
            <a:off x="701640" y="4416480"/>
            <a:ext cx="5606640" cy="4182840"/>
          </a:xfrm>
          <a:prstGeom prst="rect">
            <a:avLst/>
          </a:prstGeom>
        </p:spPr>
        <p:txBody>
          <a:bodyPr/>
          <a:p>
            <a:r>
              <a:rPr b="1" lang="en-US" sz="2000" spc="-1" strike="noStrike">
                <a:solidFill>
                  <a:srgbClr val="000000"/>
                </a:solidFill>
                <a:uFill>
                  <a:solidFill>
                    <a:srgbClr val="ffffff"/>
                  </a:solidFill>
                </a:uFill>
                <a:latin typeface="Arial"/>
              </a:rPr>
              <a:t>Questions to ask:</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How do you assess the quality of information when you do an online search?</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Who are your trusted sites for political news? Tech? local? Entertainment? Why do you trust these sites?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Who uses news aggregators? Why?</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How about social filtering, getting your news through your friends? #lazyweb</a:t>
            </a:r>
            <a:endParaRPr b="0" lang="en-US" sz="2000" spc="-1" strike="noStrike">
              <a:solidFill>
                <a:srgbClr val="000000"/>
              </a:solidFill>
              <a:uFill>
                <a:solidFill>
                  <a:srgbClr val="ffffff"/>
                </a:solidFill>
              </a:uFill>
              <a:latin typeface="Arial"/>
            </a:endParaRPr>
          </a:p>
        </p:txBody>
      </p:sp>
      <p:sp>
        <p:nvSpPr>
          <p:cNvPr id="283" name="TextShape 2"/>
          <p:cNvSpPr txBox="1"/>
          <p:nvPr/>
        </p:nvSpPr>
        <p:spPr>
          <a:xfrm>
            <a:off x="3970440" y="8829720"/>
            <a:ext cx="3038040" cy="464760"/>
          </a:xfrm>
          <a:prstGeom prst="rect">
            <a:avLst/>
          </a:prstGeom>
          <a:noFill/>
          <a:ln>
            <a:noFill/>
          </a:ln>
        </p:spPr>
        <p:txBody>
          <a:bodyPr anchor="b"/>
          <a:p>
            <a:pPr algn="r">
              <a:lnSpc>
                <a:spcPct val="100000"/>
              </a:lnSpc>
            </a:pPr>
            <a:fld id="{BA4D1D6D-058A-4E7F-976D-612EB93C911B}"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Learning new technologies has its own info load, so it needs to save more time than it takes to get it working. What were some of the tools that were mentioned? Any others?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Have you had any managers try to establish policies like these, and how well did they work? </a:t>
            </a:r>
            <a:endParaRPr b="0" lang="en-US" sz="2000" spc="-1" strike="noStrike">
              <a:solidFill>
                <a:srgbClr val="000000"/>
              </a:solidFill>
              <a:uFill>
                <a:solidFill>
                  <a:srgbClr val="ffffff"/>
                </a:solidFill>
              </a:uFill>
              <a:latin typeface="Arial"/>
            </a:endParaRPr>
          </a:p>
        </p:txBody>
      </p:sp>
      <p:sp>
        <p:nvSpPr>
          <p:cNvPr id="285" name="TextShape 2"/>
          <p:cNvSpPr txBox="1"/>
          <p:nvPr/>
        </p:nvSpPr>
        <p:spPr>
          <a:xfrm>
            <a:off x="3970440" y="8829720"/>
            <a:ext cx="3038040" cy="464760"/>
          </a:xfrm>
          <a:prstGeom prst="rect">
            <a:avLst/>
          </a:prstGeom>
          <a:noFill/>
          <a:ln>
            <a:noFill/>
          </a:ln>
        </p:spPr>
        <p:txBody>
          <a:bodyPr anchor="b"/>
          <a:p>
            <a:pPr algn="r">
              <a:lnSpc>
                <a:spcPct val="100000"/>
              </a:lnSpc>
            </a:pPr>
            <a:fld id="{CD9ED4AF-9E1A-40F6-8133-A7B6BD6AD9B9}"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Grab a piece of paper and jot down your ideas for each of these; we’ll discuss them together in a few minutes.</a:t>
            </a:r>
            <a:endParaRPr b="0" lang="en-US" sz="2000" spc="-1" strike="noStrike">
              <a:solidFill>
                <a:srgbClr val="000000"/>
              </a:solidFill>
              <a:uFill>
                <a:solidFill>
                  <a:srgbClr val="ffffff"/>
                </a:solidFill>
              </a:uFill>
              <a:latin typeface="Arial"/>
            </a:endParaRPr>
          </a:p>
        </p:txBody>
      </p:sp>
      <p:sp>
        <p:nvSpPr>
          <p:cNvPr id="287" name="TextShape 2"/>
          <p:cNvSpPr txBox="1"/>
          <p:nvPr/>
        </p:nvSpPr>
        <p:spPr>
          <a:xfrm>
            <a:off x="3970440" y="8829720"/>
            <a:ext cx="3038040" cy="464760"/>
          </a:xfrm>
          <a:prstGeom prst="rect">
            <a:avLst/>
          </a:prstGeom>
          <a:noFill/>
          <a:ln>
            <a:noFill/>
          </a:ln>
        </p:spPr>
        <p:txBody>
          <a:bodyPr anchor="b"/>
          <a:p>
            <a:pPr algn="r">
              <a:lnSpc>
                <a:spcPct val="100000"/>
              </a:lnSpc>
            </a:pPr>
            <a:fld id="{FB20B8CF-C1F0-414B-9605-CCCA26A2EE40}"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Ellis’s components are part of Wilson’s strategies, but in variable combinations depending on which strategy</a:t>
            </a:r>
            <a:endParaRPr b="0" lang="en-US" sz="2000" spc="-1" strike="noStrike">
              <a:solidFill>
                <a:srgbClr val="000000"/>
              </a:solidFill>
              <a:uFill>
                <a:solidFill>
                  <a:srgbClr val="ffffff"/>
                </a:solidFill>
              </a:uFill>
              <a:latin typeface="Arial"/>
            </a:endParaRPr>
          </a:p>
        </p:txBody>
      </p:sp>
      <p:sp>
        <p:nvSpPr>
          <p:cNvPr id="289" name="TextShape 2"/>
          <p:cNvSpPr txBox="1"/>
          <p:nvPr/>
        </p:nvSpPr>
        <p:spPr>
          <a:xfrm>
            <a:off x="3970440" y="8829720"/>
            <a:ext cx="3038040" cy="464760"/>
          </a:xfrm>
          <a:prstGeom prst="rect">
            <a:avLst/>
          </a:prstGeom>
          <a:noFill/>
          <a:ln>
            <a:noFill/>
          </a:ln>
        </p:spPr>
        <p:txBody>
          <a:bodyPr anchor="b"/>
          <a:p>
            <a:pPr algn="r">
              <a:lnSpc>
                <a:spcPct val="100000"/>
              </a:lnSpc>
            </a:pPr>
            <a:fld id="{5351E024-2A17-40EC-986F-90CCA081DE42}"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This is one way to teach machines how to retrieve data more smartly. It can also teach humans to retrieve data more smartly!</a:t>
            </a:r>
            <a:endParaRPr b="0" lang="en-US" sz="2000" spc="-1" strike="noStrike">
              <a:solidFill>
                <a:srgbClr val="000000"/>
              </a:solidFill>
              <a:uFill>
                <a:solidFill>
                  <a:srgbClr val="ffffff"/>
                </a:solidFill>
              </a:uFill>
              <a:latin typeface="Arial"/>
            </a:endParaRPr>
          </a:p>
        </p:txBody>
      </p:sp>
      <p:sp>
        <p:nvSpPr>
          <p:cNvPr id="291" name="TextShape 2"/>
          <p:cNvSpPr txBox="1"/>
          <p:nvPr/>
        </p:nvSpPr>
        <p:spPr>
          <a:xfrm>
            <a:off x="3970440" y="8829720"/>
            <a:ext cx="3038040" cy="464760"/>
          </a:xfrm>
          <a:prstGeom prst="rect">
            <a:avLst/>
          </a:prstGeom>
          <a:noFill/>
          <a:ln>
            <a:noFill/>
          </a:ln>
        </p:spPr>
        <p:txBody>
          <a:bodyPr anchor="b"/>
          <a:p>
            <a:pPr algn="r">
              <a:lnSpc>
                <a:spcPct val="100000"/>
              </a:lnSpc>
            </a:pPr>
            <a:fld id="{BE43A7D3-7B57-401E-8064-F033A43684A3}"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Been here a year and finally know my way around, but recommendations for good restaurants are always welcome!</a:t>
            </a:r>
            <a:endParaRPr b="0" lang="en-US" sz="2000" spc="-1" strike="noStrike">
              <a:solidFill>
                <a:srgbClr val="000000"/>
              </a:solidFill>
              <a:uFill>
                <a:solidFill>
                  <a:srgbClr val="ffffff"/>
                </a:solidFill>
              </a:uFill>
              <a:latin typeface="Arial"/>
            </a:endParaRPr>
          </a:p>
        </p:txBody>
      </p:sp>
      <p:sp>
        <p:nvSpPr>
          <p:cNvPr id="293" name="TextShape 2"/>
          <p:cNvSpPr txBox="1"/>
          <p:nvPr/>
        </p:nvSpPr>
        <p:spPr>
          <a:xfrm>
            <a:off x="3970440" y="8829720"/>
            <a:ext cx="3038040" cy="464760"/>
          </a:xfrm>
          <a:prstGeom prst="rect">
            <a:avLst/>
          </a:prstGeom>
          <a:noFill/>
          <a:ln>
            <a:noFill/>
          </a:ln>
        </p:spPr>
        <p:txBody>
          <a:bodyPr anchor="b"/>
          <a:p>
            <a:pPr algn="r">
              <a:lnSpc>
                <a:spcPct val="100000"/>
              </a:lnSpc>
            </a:pPr>
            <a:fld id="{FA2459CC-D3F9-49C3-80E0-12003BD0A611}"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body"/>
          </p:nvPr>
        </p:nvSpPr>
        <p:spPr>
          <a:xfrm>
            <a:off x="701640" y="4416480"/>
            <a:ext cx="5606640" cy="41828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95" name="TextShape 2"/>
          <p:cNvSpPr txBox="1"/>
          <p:nvPr/>
        </p:nvSpPr>
        <p:spPr>
          <a:xfrm>
            <a:off x="3970440" y="8829720"/>
            <a:ext cx="3038040" cy="464760"/>
          </a:xfrm>
          <a:prstGeom prst="rect">
            <a:avLst/>
          </a:prstGeom>
          <a:noFill/>
          <a:ln>
            <a:noFill/>
          </a:ln>
        </p:spPr>
        <p:txBody>
          <a:bodyPr anchor="b"/>
          <a:p>
            <a:pPr algn="r">
              <a:lnSpc>
                <a:spcPct val="100000"/>
              </a:lnSpc>
            </a:pPr>
            <a:fld id="{4ADE3696-F519-4FB3-A373-50A18C1C11E0}"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body"/>
          </p:nvPr>
        </p:nvSpPr>
        <p:spPr>
          <a:xfrm>
            <a:off x="701640" y="4416480"/>
            <a:ext cx="5606640" cy="41828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97" name="TextShape 2"/>
          <p:cNvSpPr txBox="1"/>
          <p:nvPr/>
        </p:nvSpPr>
        <p:spPr>
          <a:xfrm>
            <a:off x="3970440" y="8829720"/>
            <a:ext cx="3038040" cy="464760"/>
          </a:xfrm>
          <a:prstGeom prst="rect">
            <a:avLst/>
          </a:prstGeom>
          <a:noFill/>
          <a:ln>
            <a:noFill/>
          </a:ln>
        </p:spPr>
        <p:txBody>
          <a:bodyPr anchor="b"/>
          <a:p>
            <a:pPr algn="r">
              <a:lnSpc>
                <a:spcPct val="100000"/>
              </a:lnSpc>
            </a:pPr>
            <a:fld id="{24887704-DFC4-4B35-8EEC-A379C5F67F47}"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body"/>
          </p:nvPr>
        </p:nvSpPr>
        <p:spPr>
          <a:xfrm>
            <a:off x="701640" y="4416480"/>
            <a:ext cx="5606640" cy="4182840"/>
          </a:xfrm>
          <a:prstGeom prst="rect">
            <a:avLst/>
          </a:prstGeom>
        </p:spPr>
        <p:txBody>
          <a:bodyPr/>
          <a:p>
            <a:r>
              <a:rPr b="0" lang="en-US" sz="2000" spc="-1" strike="noStrike">
                <a:solidFill>
                  <a:srgbClr val="000000"/>
                </a:solidFill>
                <a:uFill>
                  <a:solidFill>
                    <a:srgbClr val="ffffff"/>
                  </a:solidFill>
                </a:uFill>
                <a:latin typeface="Arial"/>
              </a:rPr>
              <a:t>With one exception, anyway…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So let’s start with a handful of ways to think about what data actually is in practice</a:t>
            </a:r>
            <a:endParaRPr b="0" lang="en-US" sz="2000" spc="-1" strike="noStrike">
              <a:solidFill>
                <a:srgbClr val="000000"/>
              </a:solidFill>
              <a:uFill>
                <a:solidFill>
                  <a:srgbClr val="ffffff"/>
                </a:solidFill>
              </a:uFill>
              <a:latin typeface="Arial"/>
            </a:endParaRPr>
          </a:p>
        </p:txBody>
      </p:sp>
      <p:sp>
        <p:nvSpPr>
          <p:cNvPr id="267" name="TextShape 2"/>
          <p:cNvSpPr txBox="1"/>
          <p:nvPr/>
        </p:nvSpPr>
        <p:spPr>
          <a:xfrm>
            <a:off x="3970440" y="8829720"/>
            <a:ext cx="3038040" cy="464760"/>
          </a:xfrm>
          <a:prstGeom prst="rect">
            <a:avLst/>
          </a:prstGeom>
          <a:noFill/>
          <a:ln>
            <a:noFill/>
          </a:ln>
        </p:spPr>
        <p:txBody>
          <a:bodyPr anchor="b"/>
          <a:p>
            <a:pPr algn="r">
              <a:lnSpc>
                <a:spcPct val="100000"/>
              </a:lnSpc>
            </a:pPr>
            <a:fld id="{96EB84F0-CF02-4EA6-989D-EF17E786B671}"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body"/>
          </p:nvPr>
        </p:nvSpPr>
        <p:spPr>
          <a:xfrm>
            <a:off x="701640" y="4416480"/>
            <a:ext cx="5606640" cy="41828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69" name="TextShape 2"/>
          <p:cNvSpPr txBox="1"/>
          <p:nvPr/>
        </p:nvSpPr>
        <p:spPr>
          <a:xfrm>
            <a:off x="3970440" y="8829720"/>
            <a:ext cx="3038040" cy="464760"/>
          </a:xfrm>
          <a:prstGeom prst="rect">
            <a:avLst/>
          </a:prstGeom>
          <a:noFill/>
          <a:ln>
            <a:noFill/>
          </a:ln>
        </p:spPr>
        <p:txBody>
          <a:bodyPr anchor="b"/>
          <a:p>
            <a:pPr algn="r">
              <a:lnSpc>
                <a:spcPct val="100000"/>
              </a:lnSpc>
            </a:pPr>
            <a:fld id="{33E1838C-1D6A-4CD3-9B29-1E18682F39F7}"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9" name="PlaceHolder 2"/>
          <p:cNvSpPr>
            <a:spLocks noGrp="1"/>
          </p:cNvSpPr>
          <p:nvPr>
            <p:ph type="body"/>
          </p:nvPr>
        </p:nvSpPr>
        <p:spPr>
          <a:xfrm>
            <a:off x="457200" y="16002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30" name="PlaceHolder 3"/>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2"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33"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34"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35" name="PlaceHolder 5"/>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7"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38" name="PlaceHolder 3"/>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pic>
        <p:nvPicPr>
          <p:cNvPr id="39" name="" descr=""/>
          <p:cNvPicPr/>
          <p:nvPr/>
        </p:nvPicPr>
        <p:blipFill>
          <a:blip r:embed="rId2"/>
          <a:stretch/>
        </p:blipFill>
        <p:spPr>
          <a:xfrm>
            <a:off x="1258920" y="1600200"/>
            <a:ext cx="6016320" cy="4800240"/>
          </a:xfrm>
          <a:prstGeom prst="rect">
            <a:avLst/>
          </a:prstGeom>
          <a:ln>
            <a:noFill/>
          </a:ln>
        </p:spPr>
      </p:pic>
      <p:pic>
        <p:nvPicPr>
          <p:cNvPr id="40" name="" descr=""/>
          <p:cNvPicPr/>
          <p:nvPr/>
        </p:nvPicPr>
        <p:blipFill>
          <a:blip r:embed="rId3"/>
          <a:stretch/>
        </p:blipFill>
        <p:spPr>
          <a:xfrm>
            <a:off x="1258920" y="1600200"/>
            <a:ext cx="6016320" cy="48002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9" name="PlaceHolder 2"/>
          <p:cNvSpPr>
            <a:spLocks noGrp="1"/>
          </p:cNvSpPr>
          <p:nvPr>
            <p:ph type="subTitle"/>
          </p:nvPr>
        </p:nvSpPr>
        <p:spPr>
          <a:xfrm>
            <a:off x="457200" y="1600200"/>
            <a:ext cx="7619760" cy="4800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1"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3"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54" name="PlaceHolder 3"/>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4680"/>
            <a:ext cx="7619760" cy="5297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8"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59" name="PlaceHolder 3"/>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60" name="PlaceHolder 4"/>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8" name="PlaceHolder 2"/>
          <p:cNvSpPr>
            <a:spLocks noGrp="1"/>
          </p:cNvSpPr>
          <p:nvPr>
            <p:ph type="subTitle"/>
          </p:nvPr>
        </p:nvSpPr>
        <p:spPr>
          <a:xfrm>
            <a:off x="457200" y="1600200"/>
            <a:ext cx="7619760" cy="4800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2"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63"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64"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6"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67"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68" name="PlaceHolder 4"/>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0" name="PlaceHolder 2"/>
          <p:cNvSpPr>
            <a:spLocks noGrp="1"/>
          </p:cNvSpPr>
          <p:nvPr>
            <p:ph type="body"/>
          </p:nvPr>
        </p:nvSpPr>
        <p:spPr>
          <a:xfrm>
            <a:off x="457200" y="16002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71" name="PlaceHolder 3"/>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3"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74"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75"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76" name="PlaceHolder 5"/>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8"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79" name="PlaceHolder 3"/>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pic>
        <p:nvPicPr>
          <p:cNvPr id="80" name="" descr=""/>
          <p:cNvPicPr/>
          <p:nvPr/>
        </p:nvPicPr>
        <p:blipFill>
          <a:blip r:embed="rId2"/>
          <a:stretch/>
        </p:blipFill>
        <p:spPr>
          <a:xfrm>
            <a:off x="1258920" y="1600200"/>
            <a:ext cx="6016320" cy="4800240"/>
          </a:xfrm>
          <a:prstGeom prst="rect">
            <a:avLst/>
          </a:prstGeom>
          <a:ln>
            <a:noFill/>
          </a:ln>
        </p:spPr>
      </p:pic>
      <p:pic>
        <p:nvPicPr>
          <p:cNvPr id="81" name="" descr=""/>
          <p:cNvPicPr/>
          <p:nvPr/>
        </p:nvPicPr>
        <p:blipFill>
          <a:blip r:embed="rId3"/>
          <a:stretch/>
        </p:blipFill>
        <p:spPr>
          <a:xfrm>
            <a:off x="1258920" y="1600200"/>
            <a:ext cx="6016320" cy="48002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0" name="PlaceHolder 2"/>
          <p:cNvSpPr>
            <a:spLocks noGrp="1"/>
          </p:cNvSpPr>
          <p:nvPr>
            <p:ph type="subTitle"/>
          </p:nvPr>
        </p:nvSpPr>
        <p:spPr>
          <a:xfrm>
            <a:off x="457200" y="1600200"/>
            <a:ext cx="7619760" cy="4800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2"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4"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95" name="PlaceHolder 3"/>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57200" y="274680"/>
            <a:ext cx="7619760" cy="5297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9"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0" name="PlaceHolder 3"/>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1" name="PlaceHolder 4"/>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3"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4"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5"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7"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8"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09" name="PlaceHolder 4"/>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11" name="PlaceHolder 2"/>
          <p:cNvSpPr>
            <a:spLocks noGrp="1"/>
          </p:cNvSpPr>
          <p:nvPr>
            <p:ph type="body"/>
          </p:nvPr>
        </p:nvSpPr>
        <p:spPr>
          <a:xfrm>
            <a:off x="457200" y="16002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12" name="PlaceHolder 3"/>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14"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15"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16"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17" name="PlaceHolder 5"/>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19" name="PlaceHolder 2"/>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20" name="PlaceHolder 3"/>
          <p:cNvSpPr>
            <a:spLocks noGrp="1"/>
          </p:cNvSpPr>
          <p:nvPr>
            <p:ph type="body"/>
          </p:nvPr>
        </p:nvSpPr>
        <p:spPr>
          <a:xfrm>
            <a:off x="457200" y="1600200"/>
            <a:ext cx="761976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pic>
        <p:nvPicPr>
          <p:cNvPr id="121" name="" descr=""/>
          <p:cNvPicPr/>
          <p:nvPr/>
        </p:nvPicPr>
        <p:blipFill>
          <a:blip r:embed="rId2"/>
          <a:stretch/>
        </p:blipFill>
        <p:spPr>
          <a:xfrm>
            <a:off x="1258920" y="1600200"/>
            <a:ext cx="6016320" cy="4800240"/>
          </a:xfrm>
          <a:prstGeom prst="rect">
            <a:avLst/>
          </a:prstGeom>
          <a:ln>
            <a:noFill/>
          </a:ln>
        </p:spPr>
      </p:pic>
      <p:pic>
        <p:nvPicPr>
          <p:cNvPr id="122" name="" descr=""/>
          <p:cNvPicPr/>
          <p:nvPr/>
        </p:nvPicPr>
        <p:blipFill>
          <a:blip r:embed="rId3"/>
          <a:stretch/>
        </p:blipFill>
        <p:spPr>
          <a:xfrm>
            <a:off x="1258920" y="1600200"/>
            <a:ext cx="6016320" cy="480024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2"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3" name="PlaceHolder 3"/>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74680"/>
            <a:ext cx="7619760" cy="5297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7"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8" name="PlaceHolder 3"/>
          <p:cNvSpPr>
            <a:spLocks noGrp="1"/>
          </p:cNvSpPr>
          <p:nvPr>
            <p:ph type="body"/>
          </p:nvPr>
        </p:nvSpPr>
        <p:spPr>
          <a:xfrm>
            <a:off x="4572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19" name="PlaceHolder 4"/>
          <p:cNvSpPr>
            <a:spLocks noGrp="1"/>
          </p:cNvSpPr>
          <p:nvPr>
            <p:ph type="body"/>
          </p:nvPr>
        </p:nvSpPr>
        <p:spPr>
          <a:xfrm>
            <a:off x="43614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1" name="PlaceHolder 2"/>
          <p:cNvSpPr>
            <a:spLocks noGrp="1"/>
          </p:cNvSpPr>
          <p:nvPr>
            <p:ph type="body"/>
          </p:nvPr>
        </p:nvSpPr>
        <p:spPr>
          <a:xfrm>
            <a:off x="457200" y="1600200"/>
            <a:ext cx="3718080" cy="480024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22"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23" name="PlaceHolder 4"/>
          <p:cNvSpPr>
            <a:spLocks noGrp="1"/>
          </p:cNvSpPr>
          <p:nvPr>
            <p:ph type="body"/>
          </p:nvPr>
        </p:nvSpPr>
        <p:spPr>
          <a:xfrm>
            <a:off x="4361400" y="41076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680"/>
            <a:ext cx="761976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5" name="PlaceHolder 2"/>
          <p:cNvSpPr>
            <a:spLocks noGrp="1"/>
          </p:cNvSpPr>
          <p:nvPr>
            <p:ph type="body"/>
          </p:nvPr>
        </p:nvSpPr>
        <p:spPr>
          <a:xfrm>
            <a:off x="4572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26" name="PlaceHolder 3"/>
          <p:cNvSpPr>
            <a:spLocks noGrp="1"/>
          </p:cNvSpPr>
          <p:nvPr>
            <p:ph type="body"/>
          </p:nvPr>
        </p:nvSpPr>
        <p:spPr>
          <a:xfrm>
            <a:off x="4361400" y="1600200"/>
            <a:ext cx="371808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
        <p:nvSpPr>
          <p:cNvPr id="27" name="PlaceHolder 4"/>
          <p:cNvSpPr>
            <a:spLocks noGrp="1"/>
          </p:cNvSpPr>
          <p:nvPr>
            <p:ph type="body"/>
          </p:nvPr>
        </p:nvSpPr>
        <p:spPr>
          <a:xfrm>
            <a:off x="457200" y="4107600"/>
            <a:ext cx="7619760" cy="2289600"/>
          </a:xfrm>
          <a:prstGeom prst="rect">
            <a:avLst/>
          </a:prstGeom>
        </p:spPr>
        <p:txBody>
          <a:bodyPr lIns="0" rIns="0" tIns="0" bIns="0"/>
          <a:p>
            <a:endParaRPr b="0" lang="en-US" sz="22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8458200" y="0"/>
            <a:ext cx="68544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8458200" y="5486400"/>
            <a:ext cx="685440" cy="685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title"/>
          </p:nvPr>
        </p:nvSpPr>
        <p:spPr>
          <a:xfrm>
            <a:off x="685800" y="1905120"/>
            <a:ext cx="7543440" cy="2593440"/>
          </a:xfrm>
          <a:prstGeom prst="rect">
            <a:avLst/>
          </a:prstGeom>
        </p:spPr>
        <p:txBody>
          <a:bodyPr anchor="b"/>
          <a:p>
            <a:pPr>
              <a:lnSpc>
                <a:spcPct val="100000"/>
              </a:lnSpc>
            </a:pPr>
            <a:r>
              <a:rPr b="0" lang="en-US" sz="6600" spc="-97" strike="noStrike">
                <a:solidFill>
                  <a:srgbClr val="b81821"/>
                </a:solidFill>
                <a:uFill>
                  <a:solidFill>
                    <a:srgbClr val="ffffff"/>
                  </a:solidFill>
                </a:uFill>
                <a:latin typeface="Cambria"/>
              </a:rPr>
              <a:t>Click to edit </a:t>
            </a:r>
            <a:r>
              <a:rPr b="0" lang="en-US" sz="6600" spc="-97" strike="noStrike">
                <a:solidFill>
                  <a:srgbClr val="b81821"/>
                </a:solidFill>
                <a:uFill>
                  <a:solidFill>
                    <a:srgbClr val="ffffff"/>
                  </a:solidFill>
                </a:uFill>
                <a:latin typeface="Cambria"/>
              </a:rPr>
              <a:t>Master title </a:t>
            </a:r>
            <a:r>
              <a:rPr b="0" lang="en-US" sz="6600" spc="-97" strike="noStrike">
                <a:solidFill>
                  <a:srgbClr val="b81821"/>
                </a:solidFill>
                <a:uFill>
                  <a:solidFill>
                    <a:srgbClr val="ffffff"/>
                  </a:solidFill>
                </a:uFill>
                <a:latin typeface="Cambria"/>
              </a:rPr>
              <a:t>style</a:t>
            </a:r>
            <a:endParaRPr b="0" lang="en-US" sz="1800" spc="-1" strike="noStrike">
              <a:solidFill>
                <a:srgbClr val="000000"/>
              </a:solidFill>
              <a:uFill>
                <a:solidFill>
                  <a:srgbClr val="ffffff"/>
                </a:solidFill>
              </a:uFill>
              <a:latin typeface="Calibri"/>
            </a:endParaRPr>
          </a:p>
        </p:txBody>
      </p:sp>
      <p:sp>
        <p:nvSpPr>
          <p:cNvPr id="3" name="PlaceHolder 4"/>
          <p:cNvSpPr>
            <a:spLocks noGrp="1"/>
          </p:cNvSpPr>
          <p:nvPr>
            <p:ph type="dt"/>
          </p:nvPr>
        </p:nvSpPr>
        <p:spPr>
          <a:xfrm rot="16200000">
            <a:off x="7551360" y="1646280"/>
            <a:ext cx="2437920" cy="365400"/>
          </a:xfrm>
          <a:prstGeom prst="rect">
            <a:avLst/>
          </a:prstGeom>
        </p:spPr>
        <p:txBody>
          <a:bodyPr anchor="ctr"/>
          <a:p>
            <a:pPr>
              <a:lnSpc>
                <a:spcPct val="100000"/>
              </a:lnSpc>
            </a:pPr>
            <a:fld id="{9BD60E59-1763-4D77-822A-B40A0C55E4B6}" type="datetime1">
              <a:rPr b="0" lang="en-US" sz="1200" spc="-1" strike="noStrike">
                <a:solidFill>
                  <a:srgbClr val="040404"/>
                </a:solidFill>
                <a:uFill>
                  <a:solidFill>
                    <a:srgbClr val="ffffff"/>
                  </a:solidFill>
                </a:uFill>
                <a:latin typeface="Calibri"/>
              </a:rPr>
              <a:t>03/31/2017</a:t>
            </a:fld>
            <a:endParaRPr b="0" lang="en-US" sz="1400" spc="-1" strike="noStrike">
              <a:solidFill>
                <a:srgbClr val="000000"/>
              </a:solidFill>
              <a:uFill>
                <a:solidFill>
                  <a:srgbClr val="ffffff"/>
                </a:solidFill>
              </a:uFill>
              <a:latin typeface="Times New Roman"/>
            </a:endParaRPr>
          </a:p>
        </p:txBody>
      </p:sp>
      <p:sp>
        <p:nvSpPr>
          <p:cNvPr id="4" name="PlaceHolder 5"/>
          <p:cNvSpPr>
            <a:spLocks noGrp="1"/>
          </p:cNvSpPr>
          <p:nvPr>
            <p:ph type="ftr"/>
          </p:nvPr>
        </p:nvSpPr>
        <p:spPr>
          <a:xfrm rot="16200000">
            <a:off x="7587000" y="4048920"/>
            <a:ext cx="2367000" cy="36540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5" name="PlaceHolder 6"/>
          <p:cNvSpPr>
            <a:spLocks noGrp="1"/>
          </p:cNvSpPr>
          <p:nvPr>
            <p:ph type="sldNum"/>
          </p:nvPr>
        </p:nvSpPr>
        <p:spPr>
          <a:xfrm>
            <a:off x="8531640" y="5649120"/>
            <a:ext cx="548280" cy="396000"/>
          </a:xfrm>
          <a:prstGeom prst="rect">
            <a:avLst/>
          </a:prstGeom>
        </p:spPr>
        <p:txBody>
          <a:bodyPr lIns="0" rIns="0" tIns="0" bIns="0" anchor="ctr"/>
          <a:p>
            <a:pPr algn="ctr">
              <a:lnSpc>
                <a:spcPct val="100000"/>
              </a:lnSpc>
            </a:pPr>
            <a:fld id="{731334E4-7472-4F5D-BD2C-0B5F9C0615ED}"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6" name="PlaceHolder 7"/>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Click to edit the outline text format</a:t>
            </a:r>
            <a:endParaRPr b="0" lang="en-US" sz="22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Calibri"/>
              </a:rPr>
              <a:t>Second Outline Level</a:t>
            </a:r>
            <a:endParaRPr b="0" lang="en-US" sz="18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600" spc="-1" strike="noStrike">
                <a:solidFill>
                  <a:srgbClr val="000000"/>
                </a:solidFill>
                <a:uFill>
                  <a:solidFill>
                    <a:srgbClr val="ffffff"/>
                  </a:solidFill>
                </a:uFill>
                <a:latin typeface="Calibri"/>
              </a:rPr>
              <a:t>Third Outline Level</a:t>
            </a:r>
            <a:endParaRPr b="0" lang="en-US" sz="16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Calibri"/>
              </a:rPr>
              <a:t>Fourth Outline Level</a:t>
            </a:r>
            <a:endParaRPr b="0" lang="en-US" sz="14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CustomShape 1"/>
          <p:cNvSpPr/>
          <p:nvPr/>
        </p:nvSpPr>
        <p:spPr>
          <a:xfrm>
            <a:off x="8458200" y="0"/>
            <a:ext cx="68544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42" name="CustomShape 2"/>
          <p:cNvSpPr/>
          <p:nvPr/>
        </p:nvSpPr>
        <p:spPr>
          <a:xfrm>
            <a:off x="8458200" y="5486400"/>
            <a:ext cx="685440" cy="685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3" name="PlaceHolder 3"/>
          <p:cNvSpPr>
            <a:spLocks noGrp="1"/>
          </p:cNvSpPr>
          <p:nvPr>
            <p:ph type="title"/>
          </p:nvPr>
        </p:nvSpPr>
        <p:spPr>
          <a:xfrm>
            <a:off x="457200" y="274680"/>
            <a:ext cx="7619760" cy="1142640"/>
          </a:xfrm>
          <a:prstGeom prst="rect">
            <a:avLst/>
          </a:prstGeom>
        </p:spPr>
        <p:txBody>
          <a:bodyPr anchor="ctr"/>
          <a:p>
            <a:pPr>
              <a:lnSpc>
                <a:spcPct val="100000"/>
              </a:lnSpc>
            </a:pPr>
            <a:r>
              <a:rPr b="0" lang="en-US" sz="4600" spc="-97" strike="noStrike">
                <a:solidFill>
                  <a:srgbClr val="b81821"/>
                </a:solidFill>
                <a:uFill>
                  <a:solidFill>
                    <a:srgbClr val="ffffff"/>
                  </a:solidFill>
                </a:uFill>
                <a:latin typeface="Cambria"/>
              </a:rPr>
              <a:t>Click to edit Master title style</a:t>
            </a:r>
            <a:endParaRPr b="0" lang="en-US" sz="1800" spc="-1" strike="noStrike">
              <a:solidFill>
                <a:srgbClr val="000000"/>
              </a:solidFill>
              <a:uFill>
                <a:solidFill>
                  <a:srgbClr val="ffffff"/>
                </a:solidFill>
              </a:uFill>
              <a:latin typeface="Calibri"/>
            </a:endParaRPr>
          </a:p>
        </p:txBody>
      </p:sp>
      <p:sp>
        <p:nvSpPr>
          <p:cNvPr id="44" name="PlaceHolder 4"/>
          <p:cNvSpPr>
            <a:spLocks noGrp="1"/>
          </p:cNvSpPr>
          <p:nvPr>
            <p:ph type="body"/>
          </p:nvPr>
        </p:nvSpPr>
        <p:spPr>
          <a:xfrm>
            <a:off x="457200" y="1600200"/>
            <a:ext cx="7619760" cy="4800240"/>
          </a:xfrm>
          <a:prstGeom prst="rect">
            <a:avLst/>
          </a:prstGeom>
        </p:spPr>
        <p:txBody>
          <a:bodyPr/>
          <a:p>
            <a:pPr marL="432000" indent="-324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Click to edit the outline text format</a:t>
            </a:r>
            <a:endParaRPr b="0" lang="en-US" sz="22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200" spc="-1" strike="noStrike">
                <a:solidFill>
                  <a:srgbClr val="000000"/>
                </a:solidFill>
                <a:uFill>
                  <a:solidFill>
                    <a:srgbClr val="ffffff"/>
                  </a:solidFill>
                </a:uFill>
                <a:latin typeface="Calibri"/>
              </a:rPr>
              <a:t>Second Outline Level</a:t>
            </a:r>
            <a:endParaRPr b="0" lang="en-US" sz="22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Third Outline Level</a:t>
            </a:r>
            <a:endParaRPr b="0" lang="en-US" sz="22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2200" spc="-1" strike="noStrike">
                <a:solidFill>
                  <a:srgbClr val="000000"/>
                </a:solidFill>
                <a:uFill>
                  <a:solidFill>
                    <a:srgbClr val="ffffff"/>
                  </a:solidFill>
                </a:uFill>
                <a:latin typeface="Calibri"/>
              </a:rPr>
              <a:t>Fourth Outline Level</a:t>
            </a:r>
            <a:endParaRPr b="0" lang="en-US" sz="22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Fifth Outline Level</a:t>
            </a:r>
            <a:endParaRPr b="0" lang="en-US" sz="22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Sixth Outline Level</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Seventh Outline LevelClick to edit Master text styles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Second level</a:t>
            </a:r>
            <a:endParaRPr b="0" lang="en-US" sz="2200" spc="-1" strike="noStrike">
              <a:solidFill>
                <a:srgbClr val="000000"/>
              </a:solidFill>
              <a:uFill>
                <a:solidFill>
                  <a:srgbClr val="ffffff"/>
                </a:solidFill>
              </a:uFill>
              <a:latin typeface="Calibri"/>
            </a:endParaRPr>
          </a:p>
          <a:p>
            <a:pPr lvl="2" marL="1005840" indent="-228240">
              <a:lnSpc>
                <a:spcPct val="100000"/>
              </a:lnSpc>
              <a:buClr>
                <a:srgbClr val="e2751d"/>
              </a:buClr>
              <a:buFont typeface="Arial"/>
              <a:buChar char="•"/>
            </a:pPr>
            <a:r>
              <a:rPr b="0" lang="en-US" sz="1800" spc="-1" strike="noStrike">
                <a:solidFill>
                  <a:srgbClr val="000000"/>
                </a:solidFill>
                <a:uFill>
                  <a:solidFill>
                    <a:srgbClr val="ffffff"/>
                  </a:solidFill>
                </a:uFill>
                <a:latin typeface="Calibri"/>
              </a:rPr>
              <a:t>Third level</a:t>
            </a:r>
            <a:endParaRPr b="0" lang="en-US" sz="2200" spc="-1" strike="noStrike">
              <a:solidFill>
                <a:srgbClr val="000000"/>
              </a:solidFill>
              <a:uFill>
                <a:solidFill>
                  <a:srgbClr val="ffffff"/>
                </a:solidFill>
              </a:uFill>
              <a:latin typeface="Calibri"/>
            </a:endParaRPr>
          </a:p>
          <a:p>
            <a:pPr lvl="3" marL="1280160" indent="-228240">
              <a:lnSpc>
                <a:spcPct val="100000"/>
              </a:lnSpc>
              <a:buClr>
                <a:srgbClr val="ffb400"/>
              </a:buClr>
              <a:buFont typeface="Arial"/>
              <a:buChar char="•"/>
            </a:pPr>
            <a:r>
              <a:rPr b="0" lang="en-US" sz="1600" spc="-1" strike="noStrike">
                <a:solidFill>
                  <a:srgbClr val="000000"/>
                </a:solidFill>
                <a:uFill>
                  <a:solidFill>
                    <a:srgbClr val="ffffff"/>
                  </a:solidFill>
                </a:uFill>
                <a:latin typeface="Calibri"/>
              </a:rPr>
              <a:t>Fourth level</a:t>
            </a:r>
            <a:endParaRPr b="0" lang="en-US" sz="2200" spc="-1" strike="noStrike">
              <a:solidFill>
                <a:srgbClr val="000000"/>
              </a:solidFill>
              <a:uFill>
                <a:solidFill>
                  <a:srgbClr val="ffffff"/>
                </a:solidFill>
              </a:uFill>
              <a:latin typeface="Calibri"/>
            </a:endParaRPr>
          </a:p>
          <a:p>
            <a:pPr lvl="4" marL="1554480" indent="-228240">
              <a:lnSpc>
                <a:spcPct val="100000"/>
              </a:lnSpc>
              <a:buClr>
                <a:srgbClr val="7eb606"/>
              </a:buClr>
              <a:buFont typeface="Arial"/>
              <a:buChar char="•"/>
            </a:pPr>
            <a:r>
              <a:rPr b="0" lang="en-US" sz="1400" spc="-1" strike="noStrike">
                <a:solidFill>
                  <a:srgbClr val="000000"/>
                </a:solidFill>
                <a:uFill>
                  <a:solidFill>
                    <a:srgbClr val="ffffff"/>
                  </a:solidFill>
                </a:uFill>
                <a:latin typeface="Calibri"/>
              </a:rPr>
              <a:t>Fifth level</a:t>
            </a:r>
            <a:endParaRPr b="0" lang="en-US" sz="2200" spc="-1" strike="noStrike">
              <a:solidFill>
                <a:srgbClr val="000000"/>
              </a:solidFill>
              <a:uFill>
                <a:solidFill>
                  <a:srgbClr val="ffffff"/>
                </a:solidFill>
              </a:uFill>
              <a:latin typeface="Calibri"/>
            </a:endParaRPr>
          </a:p>
        </p:txBody>
      </p:sp>
      <p:sp>
        <p:nvSpPr>
          <p:cNvPr id="45" name="PlaceHolder 5"/>
          <p:cNvSpPr>
            <a:spLocks noGrp="1"/>
          </p:cNvSpPr>
          <p:nvPr>
            <p:ph type="dt"/>
          </p:nvPr>
        </p:nvSpPr>
        <p:spPr>
          <a:xfrm rot="16200000">
            <a:off x="7551360" y="1646280"/>
            <a:ext cx="2437920" cy="365400"/>
          </a:xfrm>
          <a:prstGeom prst="rect">
            <a:avLst/>
          </a:prstGeom>
        </p:spPr>
        <p:txBody>
          <a:bodyPr anchor="ctr"/>
          <a:p>
            <a:pPr>
              <a:lnSpc>
                <a:spcPct val="100000"/>
              </a:lnSpc>
            </a:pPr>
            <a:fld id="{49A9ADB7-3C79-40D6-BF25-FC5805C3EDBB}" type="datetime1">
              <a:rPr b="0" lang="en-US" sz="1200" spc="-1" strike="noStrike">
                <a:solidFill>
                  <a:srgbClr val="040404"/>
                </a:solidFill>
                <a:uFill>
                  <a:solidFill>
                    <a:srgbClr val="ffffff"/>
                  </a:solidFill>
                </a:uFill>
                <a:latin typeface="Calibri"/>
              </a:rPr>
              <a:t>03/31/2017</a:t>
            </a:fld>
            <a:endParaRPr b="0" lang="en-US" sz="1400" spc="-1" strike="noStrike">
              <a:solidFill>
                <a:srgbClr val="000000"/>
              </a:solidFill>
              <a:uFill>
                <a:solidFill>
                  <a:srgbClr val="ffffff"/>
                </a:solidFill>
              </a:uFill>
              <a:latin typeface="Times New Roman"/>
            </a:endParaRPr>
          </a:p>
        </p:txBody>
      </p:sp>
      <p:sp>
        <p:nvSpPr>
          <p:cNvPr id="46" name="PlaceHolder 6"/>
          <p:cNvSpPr>
            <a:spLocks noGrp="1"/>
          </p:cNvSpPr>
          <p:nvPr>
            <p:ph type="ftr"/>
          </p:nvPr>
        </p:nvSpPr>
        <p:spPr>
          <a:xfrm rot="16200000">
            <a:off x="7587000" y="4048920"/>
            <a:ext cx="2367000" cy="36540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7" name="PlaceHolder 7"/>
          <p:cNvSpPr>
            <a:spLocks noGrp="1"/>
          </p:cNvSpPr>
          <p:nvPr>
            <p:ph type="sldNum"/>
          </p:nvPr>
        </p:nvSpPr>
        <p:spPr>
          <a:xfrm>
            <a:off x="8531640" y="5649120"/>
            <a:ext cx="548280" cy="396000"/>
          </a:xfrm>
          <a:prstGeom prst="rect">
            <a:avLst/>
          </a:prstGeom>
        </p:spPr>
        <p:txBody>
          <a:bodyPr lIns="0" rIns="0" tIns="0" bIns="0" anchor="ctr"/>
          <a:p>
            <a:pPr algn="ctr">
              <a:lnSpc>
                <a:spcPct val="100000"/>
              </a:lnSpc>
            </a:pPr>
            <a:fld id="{A3920704-06E3-48AE-8AC3-C79946BF6A1E}"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8458200" y="0"/>
            <a:ext cx="68544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83" name="CustomShape 2"/>
          <p:cNvSpPr/>
          <p:nvPr/>
        </p:nvSpPr>
        <p:spPr>
          <a:xfrm>
            <a:off x="8458200" y="5486400"/>
            <a:ext cx="685440" cy="685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4" name="PlaceHolder 3"/>
          <p:cNvSpPr>
            <a:spLocks noGrp="1"/>
          </p:cNvSpPr>
          <p:nvPr>
            <p:ph type="dt"/>
          </p:nvPr>
        </p:nvSpPr>
        <p:spPr>
          <a:xfrm rot="16200000">
            <a:off x="7551360" y="1646280"/>
            <a:ext cx="2437920" cy="365400"/>
          </a:xfrm>
          <a:prstGeom prst="rect">
            <a:avLst/>
          </a:prstGeom>
        </p:spPr>
        <p:txBody>
          <a:bodyPr anchor="ctr"/>
          <a:p>
            <a:pPr>
              <a:lnSpc>
                <a:spcPct val="100000"/>
              </a:lnSpc>
            </a:pPr>
            <a:fld id="{19A605DA-72D1-4E41-98A3-698349B26926}" type="datetime1">
              <a:rPr b="0" lang="en-US" sz="1200" spc="-1" strike="noStrike">
                <a:solidFill>
                  <a:srgbClr val="040404"/>
                </a:solidFill>
                <a:uFill>
                  <a:solidFill>
                    <a:srgbClr val="ffffff"/>
                  </a:solidFill>
                </a:uFill>
                <a:latin typeface="Calibri"/>
              </a:rPr>
              <a:t>03/31/2017</a:t>
            </a:fld>
            <a:endParaRPr b="0" lang="en-US" sz="1400" spc="-1" strike="noStrike">
              <a:solidFill>
                <a:srgbClr val="000000"/>
              </a:solidFill>
              <a:uFill>
                <a:solidFill>
                  <a:srgbClr val="ffffff"/>
                </a:solidFill>
              </a:uFill>
              <a:latin typeface="Times New Roman"/>
            </a:endParaRPr>
          </a:p>
        </p:txBody>
      </p:sp>
      <p:sp>
        <p:nvSpPr>
          <p:cNvPr id="85" name="PlaceHolder 4"/>
          <p:cNvSpPr>
            <a:spLocks noGrp="1"/>
          </p:cNvSpPr>
          <p:nvPr>
            <p:ph type="ftr"/>
          </p:nvPr>
        </p:nvSpPr>
        <p:spPr>
          <a:xfrm rot="16200000">
            <a:off x="7587000" y="4048920"/>
            <a:ext cx="2367000" cy="36540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86" name="PlaceHolder 5"/>
          <p:cNvSpPr>
            <a:spLocks noGrp="1"/>
          </p:cNvSpPr>
          <p:nvPr>
            <p:ph type="sldNum"/>
          </p:nvPr>
        </p:nvSpPr>
        <p:spPr>
          <a:xfrm>
            <a:off x="8531640" y="5649120"/>
            <a:ext cx="548280" cy="396000"/>
          </a:xfrm>
          <a:prstGeom prst="rect">
            <a:avLst/>
          </a:prstGeom>
        </p:spPr>
        <p:txBody>
          <a:bodyPr lIns="0" rIns="0" tIns="0" bIns="0" anchor="ctr"/>
          <a:p>
            <a:pPr algn="ctr">
              <a:lnSpc>
                <a:spcPct val="100000"/>
              </a:lnSpc>
            </a:pPr>
            <a:fld id="{CCAECE1C-BCC4-429B-B5B1-85132F331B19}"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87" name="PlaceHolder 6"/>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
        <p:nvSpPr>
          <p:cNvPr id="88" name="PlaceHolder 7"/>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2200" spc="-1" strike="noStrike">
                <a:solidFill>
                  <a:srgbClr val="000000"/>
                </a:solidFill>
                <a:uFill>
                  <a:solidFill>
                    <a:srgbClr val="ffffff"/>
                  </a:solidFill>
                </a:uFill>
                <a:latin typeface="Calibri"/>
              </a:rPr>
              <a:t>Click to edit the outline text format</a:t>
            </a:r>
            <a:endParaRPr b="0" lang="en-US" sz="22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Calibri"/>
              </a:rPr>
              <a:t>Second Outline Level</a:t>
            </a:r>
            <a:endParaRPr b="0" lang="en-US" sz="18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600" spc="-1" strike="noStrike">
                <a:solidFill>
                  <a:srgbClr val="000000"/>
                </a:solidFill>
                <a:uFill>
                  <a:solidFill>
                    <a:srgbClr val="ffffff"/>
                  </a:solidFill>
                </a:uFill>
                <a:latin typeface="Calibri"/>
              </a:rPr>
              <a:t>Third Outline Level</a:t>
            </a:r>
            <a:endParaRPr b="0" lang="en-US" sz="16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Calibri"/>
              </a:rPr>
              <a:t>Fourth Outline Level</a:t>
            </a:r>
            <a:endParaRPr b="0" lang="en-US" sz="14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jpe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slideLayout" Target="../slideLayouts/slideLayout13.xml"/><Relationship Id="rId10"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slideLayout" Target="../slideLayouts/slideLayout13.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wmf"/><Relationship Id="rId3" Type="http://schemas.openxmlformats.org/officeDocument/2006/relationships/image" Target="../media/image14.jpe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685800" y="2564280"/>
            <a:ext cx="7744320" cy="1595880"/>
          </a:xfrm>
          <a:prstGeom prst="rect">
            <a:avLst/>
          </a:prstGeom>
          <a:noFill/>
          <a:ln>
            <a:noFill/>
          </a:ln>
        </p:spPr>
        <p:txBody>
          <a:bodyPr anchor="b"/>
          <a:p>
            <a:pPr>
              <a:lnSpc>
                <a:spcPct val="100000"/>
              </a:lnSpc>
            </a:pPr>
            <a:r>
              <a:rPr b="0" lang="en-US" sz="3800" spc="-97" strike="noStrike">
                <a:solidFill>
                  <a:srgbClr val="b81821"/>
                </a:solidFill>
                <a:uFill>
                  <a:solidFill>
                    <a:srgbClr val="ffffff"/>
                  </a:solidFill>
                </a:uFill>
                <a:latin typeface="Cambria"/>
              </a:rPr>
              <a:t>INFM 600: Information Environments</a:t>
            </a:r>
            <a:endParaRPr b="0" lang="en-US" sz="1800" spc="-1" strike="noStrike">
              <a:solidFill>
                <a:srgbClr val="000000"/>
              </a:solidFill>
              <a:uFill>
                <a:solidFill>
                  <a:srgbClr val="ffffff"/>
                </a:solidFill>
              </a:uFill>
              <a:latin typeface="Calibri"/>
            </a:endParaRPr>
          </a:p>
        </p:txBody>
      </p:sp>
      <p:sp>
        <p:nvSpPr>
          <p:cNvPr id="129" name="TextShape 2"/>
          <p:cNvSpPr txBox="1"/>
          <p:nvPr/>
        </p:nvSpPr>
        <p:spPr>
          <a:xfrm>
            <a:off x="685800" y="4705200"/>
            <a:ext cx="7744320" cy="1668960"/>
          </a:xfrm>
          <a:prstGeom prst="rect">
            <a:avLst/>
          </a:prstGeom>
          <a:noFill/>
          <a:ln>
            <a:noFill/>
          </a:ln>
        </p:spPr>
        <p:txBody>
          <a:bodyPr/>
          <a:p>
            <a:pPr>
              <a:lnSpc>
                <a:spcPct val="100000"/>
              </a:lnSpc>
            </a:pPr>
            <a:r>
              <a:rPr b="0" lang="en-US" sz="2400" spc="-1" strike="noStrike">
                <a:solidFill>
                  <a:srgbClr val="595959"/>
                </a:solidFill>
                <a:uFill>
                  <a:solidFill>
                    <a:srgbClr val="ffffff"/>
                  </a:solidFill>
                </a:uFill>
                <a:latin typeface="Calibri"/>
              </a:rPr>
              <a:t>Week 2: Seeking Information</a:t>
            </a:r>
            <a:endParaRPr b="0" lang="en-US" sz="3200" spc="-1" strike="noStrike">
              <a:solidFill>
                <a:srgbClr val="000000"/>
              </a:solidFill>
              <a:uFill>
                <a:solidFill>
                  <a:srgbClr val="ffffff"/>
                </a:solidFill>
              </a:uFill>
              <a:latin typeface="Arial"/>
            </a:endParaRPr>
          </a:p>
          <a:p>
            <a:pPr>
              <a:lnSpc>
                <a:spcPct val="100000"/>
              </a:lnSpc>
            </a:pPr>
            <a:endParaRPr b="0" lang="en-US" sz="3200" spc="-1" strike="noStrike">
              <a:solidFill>
                <a:srgbClr val="000000"/>
              </a:solidFill>
              <a:uFill>
                <a:solidFill>
                  <a:srgbClr val="ffffff"/>
                </a:solidFill>
              </a:uFill>
              <a:latin typeface="Arial"/>
            </a:endParaRPr>
          </a:p>
          <a:p>
            <a:pPr>
              <a:lnSpc>
                <a:spcPct val="100000"/>
              </a:lnSpc>
            </a:pPr>
            <a:r>
              <a:rPr b="0" i="1" lang="en-US" sz="2400" spc="-1" strike="noStrike">
                <a:solidFill>
                  <a:srgbClr val="595959"/>
                </a:solidFill>
                <a:uFill>
                  <a:solidFill>
                    <a:srgbClr val="ffffff"/>
                  </a:solidFill>
                </a:uFill>
                <a:latin typeface="Calibri"/>
              </a:rPr>
              <a:t>Dr. Andrea Wiggins |  September 8, 2016</a:t>
            </a:r>
            <a:endParaRPr b="0" lang="en-US" sz="3200" spc="-1" strike="noStrike">
              <a:solidFill>
                <a:srgbClr val="000000"/>
              </a:solidFill>
              <a:uFill>
                <a:solidFill>
                  <a:srgbClr val="ffffff"/>
                </a:solidFill>
              </a:uFill>
              <a:latin typeface="Arial"/>
            </a:endParaRPr>
          </a:p>
        </p:txBody>
      </p:sp>
      <p:sp>
        <p:nvSpPr>
          <p:cNvPr id="130"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605CDEAD-FC59-4073-8026-F5B175B04C5C}"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31" name="Picture 4" descr=""/>
          <p:cNvPicPr/>
          <p:nvPr/>
        </p:nvPicPr>
        <p:blipFill>
          <a:blip r:embed="rId1"/>
          <a:stretch/>
        </p:blipFill>
        <p:spPr>
          <a:xfrm>
            <a:off x="547200" y="-63360"/>
            <a:ext cx="4568760" cy="2284200"/>
          </a:xfrm>
          <a:prstGeom prst="rect">
            <a:avLst/>
          </a:prstGeom>
          <a:ln>
            <a:noFill/>
          </a:ln>
        </p:spPr>
      </p:pic>
      <p:sp>
        <p:nvSpPr>
          <p:cNvPr id="132" name="Line 4"/>
          <p:cNvSpPr/>
          <p:nvPr/>
        </p:nvSpPr>
        <p:spPr>
          <a:xfrm flipH="1">
            <a:off x="709920" y="4414680"/>
            <a:ext cx="7744320" cy="360"/>
          </a:xfrm>
          <a:prstGeom prst="line">
            <a:avLst/>
          </a:prstGeom>
          <a:ln w="28440">
            <a:solidFill>
              <a:srgbClr val="800000"/>
            </a:solidFill>
            <a:round/>
          </a:ln>
        </p:spPr>
        <p:style>
          <a:lnRef idx="2">
            <a:schemeClr val="accent1"/>
          </a:lnRef>
          <a:fillRef idx="0">
            <a:schemeClr val="accent1"/>
          </a:fillRef>
          <a:effectRef idx="1">
            <a:schemeClr val="accent1"/>
          </a:effectRef>
          <a:fontRef idx="minor"/>
        </p:style>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Types of Data: Quant &amp; Qual</a:t>
            </a:r>
            <a:endParaRPr b="0" lang="en-US" sz="1800" spc="-1" strike="noStrike">
              <a:solidFill>
                <a:srgbClr val="000000"/>
              </a:solidFill>
              <a:uFill>
                <a:solidFill>
                  <a:srgbClr val="ffffff"/>
                </a:solidFill>
              </a:uFill>
              <a:latin typeface="Calibri"/>
            </a:endParaRPr>
          </a:p>
        </p:txBody>
      </p:sp>
      <p:sp>
        <p:nvSpPr>
          <p:cNvPr id="166" name="TextShape 2"/>
          <p:cNvSpPr txBox="1"/>
          <p:nvPr/>
        </p:nvSpPr>
        <p:spPr>
          <a:xfrm>
            <a:off x="457200" y="1600200"/>
            <a:ext cx="7619760" cy="4800240"/>
          </a:xfrm>
          <a:prstGeom prst="rect">
            <a:avLst/>
          </a:prstGeom>
          <a:noFill/>
          <a:ln>
            <a:noFill/>
          </a:ln>
        </p:spPr>
        <p:txBody>
          <a:bodyPr/>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Qualitative data</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Texts, documents, images, &amp; content that can’t be chopped into little pieces without losing most of its value</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Cannot be expressed as a number; characterizes, describes, or approximates. Observed but not measured.</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1" lang="en-US" sz="2000" spc="-1" strike="noStrike">
                <a:solidFill>
                  <a:srgbClr val="000000"/>
                </a:solidFill>
                <a:uFill>
                  <a:solidFill>
                    <a:srgbClr val="ffffff"/>
                  </a:solidFill>
                </a:uFill>
                <a:latin typeface="Calibri"/>
              </a:rPr>
              <a:t>Qual</a:t>
            </a:r>
            <a:r>
              <a:rPr b="0" lang="en-US" sz="2000" spc="-1" strike="noStrike">
                <a:solidFill>
                  <a:srgbClr val="000000"/>
                </a:solidFill>
                <a:uFill>
                  <a:solidFill>
                    <a:srgbClr val="ffffff"/>
                  </a:solidFill>
                </a:uFill>
                <a:latin typeface="Calibri"/>
              </a:rPr>
              <a:t>itative </a:t>
            </a:r>
            <a:r>
              <a:rPr b="0" lang="en-US" sz="2000" spc="-1" strike="noStrike">
                <a:solidFill>
                  <a:srgbClr val="000000"/>
                </a:solidFill>
                <a:uFill>
                  <a:solidFill>
                    <a:srgbClr val="ffffff"/>
                  </a:solidFill>
                </a:uFill>
                <a:latin typeface="Wingdings"/>
              </a:rPr>
              <a:t></a:t>
            </a:r>
            <a:r>
              <a:rPr b="0" lang="en-US" sz="2000" spc="-1" strike="noStrike">
                <a:solidFill>
                  <a:srgbClr val="000000"/>
                </a:solidFill>
                <a:uFill>
                  <a:solidFill>
                    <a:srgbClr val="ffffff"/>
                  </a:solidFill>
                </a:uFill>
                <a:latin typeface="Calibri"/>
              </a:rPr>
              <a:t> </a:t>
            </a:r>
            <a:r>
              <a:rPr b="1" lang="en-US" sz="2000" spc="-1" strike="noStrike">
                <a:solidFill>
                  <a:srgbClr val="000000"/>
                </a:solidFill>
                <a:uFill>
                  <a:solidFill>
                    <a:srgbClr val="ffffff"/>
                  </a:solidFill>
                </a:uFill>
                <a:latin typeface="Calibri"/>
              </a:rPr>
              <a:t>qual</a:t>
            </a:r>
            <a:r>
              <a:rPr b="0" lang="en-US" sz="2000" spc="-1" strike="noStrike">
                <a:solidFill>
                  <a:srgbClr val="000000"/>
                </a:solidFill>
                <a:uFill>
                  <a:solidFill>
                    <a:srgbClr val="ffffff"/>
                  </a:solidFill>
                </a:uFill>
                <a:latin typeface="Calibri"/>
              </a:rPr>
              <a:t>ity</a:t>
            </a:r>
            <a:endParaRPr b="0" lang="en-US" sz="1800" spc="-1" strike="noStrike">
              <a:solidFill>
                <a:srgbClr val="000000"/>
              </a:solidFill>
              <a:uFill>
                <a:solidFill>
                  <a:srgbClr val="ffffff"/>
                </a:solidFill>
              </a:uFill>
              <a:latin typeface="Calibri"/>
            </a:endParaRPr>
          </a:p>
        </p:txBody>
      </p:sp>
      <p:sp>
        <p:nvSpPr>
          <p:cNvPr id="167"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DE032668-7270-4C34-9CA3-DCDEBF041945}"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68" name="Picture 3" descr=""/>
          <p:cNvPicPr/>
          <p:nvPr/>
        </p:nvPicPr>
        <p:blipFill>
          <a:blip r:embed="rId1"/>
          <a:stretch/>
        </p:blipFill>
        <p:spPr>
          <a:xfrm>
            <a:off x="111240" y="3764520"/>
            <a:ext cx="3928320" cy="2946240"/>
          </a:xfrm>
          <a:prstGeom prst="rect">
            <a:avLst/>
          </a:prstGeom>
          <a:ln>
            <a:noFill/>
          </a:ln>
        </p:spPr>
      </p:pic>
      <p:sp>
        <p:nvSpPr>
          <p:cNvPr id="169" name="CustomShape 4"/>
          <p:cNvSpPr/>
          <p:nvPr/>
        </p:nvSpPr>
        <p:spPr>
          <a:xfrm>
            <a:off x="4039920" y="3628440"/>
            <a:ext cx="4482360" cy="3718440"/>
          </a:xfrm>
          <a:prstGeom prst="rect">
            <a:avLst/>
          </a:prstGeom>
          <a:noFill/>
          <a:ln>
            <a:noFill/>
          </a:ln>
        </p:spPr>
        <p:style>
          <a:lnRef idx="0"/>
          <a:fillRef idx="0"/>
          <a:effectRef idx="0"/>
          <a:fontRef idx="minor"/>
        </p:style>
        <p:txBody>
          <a:bodyPr lIns="90000" rIns="90000" tIns="45000" bIns="45000"/>
          <a:p>
            <a:pPr>
              <a:lnSpc>
                <a:spcPct val="100000"/>
              </a:lnSpc>
            </a:pPr>
            <a:r>
              <a:rPr b="1" lang="en-US" sz="1700" spc="-1" strike="noStrike">
                <a:solidFill>
                  <a:srgbClr val="000000"/>
                </a:solidFill>
                <a:uFill>
                  <a:solidFill>
                    <a:srgbClr val="ffffff"/>
                  </a:solidFill>
                </a:uFill>
                <a:latin typeface="Handwriting - Dakota"/>
              </a:rPr>
              <a:t>    “</a:t>
            </a:r>
            <a:r>
              <a:rPr b="1" lang="en-US" sz="1700" spc="-1" strike="noStrike">
                <a:solidFill>
                  <a:srgbClr val="000000"/>
                </a:solidFill>
                <a:uFill>
                  <a:solidFill>
                    <a:srgbClr val="ffffff"/>
                  </a:solidFill>
                </a:uFill>
                <a:latin typeface="Handwriting - Dakota"/>
              </a:rPr>
              <a:t>The red-headed DCR ranger has a net, like an oversize butterfly net with a handle like a farm implement. Apparently he's been catching seagulls with it, stuck seagulls, maybe, rescuing them from a worse fate. </a:t>
            </a:r>
            <a:r>
              <a:rPr b="1" lang="en-US" sz="1700" spc="-1" strike="noStrike">
                <a:solidFill>
                  <a:srgbClr val="000000"/>
                </a:solidFill>
                <a:uFill>
                  <a:solidFill>
                    <a:srgbClr val="ffffff"/>
                  </a:solidFill>
                </a:uFill>
                <a:latin typeface="Handwriting - Dakota"/>
              </a:rPr>
              <a:t>
</a:t>
            </a:r>
            <a:r>
              <a:rPr b="1" lang="en-US" sz="1700" spc="-1" strike="noStrike">
                <a:solidFill>
                  <a:srgbClr val="000000"/>
                </a:solidFill>
                <a:uFill>
                  <a:solidFill>
                    <a:srgbClr val="ffffff"/>
                  </a:solidFill>
                </a:uFill>
                <a:latin typeface="Handwriting - Dakota"/>
              </a:rPr>
              <a:t>   He tells a story about someone else catching a seagull with his bare hands, and helping to restrain it while the other guy removed a triple hook from its beak.” </a:t>
            </a:r>
            <a:r>
              <a:rPr b="1" lang="en-US" sz="1700" spc="-1" strike="noStrike">
                <a:solidFill>
                  <a:srgbClr val="000000"/>
                </a:solidFill>
                <a:uFill>
                  <a:solidFill>
                    <a:srgbClr val="ffffff"/>
                  </a:solidFill>
                </a:uFill>
                <a:latin typeface="Handwriting - Dakota"/>
              </a:rPr>
              <a:t>
</a:t>
            </a:r>
            <a:r>
              <a:rPr b="1" lang="en-US" sz="1700" spc="-1" strike="noStrike">
                <a:solidFill>
                  <a:srgbClr val="000000"/>
                </a:solidFill>
                <a:uFill>
                  <a:solidFill>
                    <a:srgbClr val="ffffff"/>
                  </a:solidFill>
                </a:uFill>
                <a:latin typeface="Handwriting - Dakota"/>
              </a:rPr>
              <a:t>    Boston Harbor Islands, 8/27/09</a:t>
            </a:r>
            <a:endParaRPr b="0" lang="en-US" sz="1800" spc="-1" strike="noStrike">
              <a:solidFill>
                <a:srgbClr val="000000"/>
              </a:solidFill>
              <a:uFill>
                <a:solidFill>
                  <a:srgbClr val="ffffff"/>
                </a:solidFill>
              </a:uFill>
              <a:latin typeface="Arial"/>
            </a:endParaRPr>
          </a:p>
        </p:txBody>
      </p:sp>
    </p:spTree>
  </p:cSld>
  <p:timing>
    <p:tnLst>
      <p:par>
        <p:cTn id="103" dur="indefinite" restart="never" nodeType="tmRoot">
          <p:childTnLst>
            <p:seq>
              <p:cTn id="104" dur="indefinite" nodeType="mainSeq">
                <p:childTnLst>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66">
                                            <p:txEl>
                                              <p:pRg st="17" end="127"/>
                                            </p:txEl>
                                          </p:spTgt>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166">
                                            <p:txEl>
                                              <p:pRg st="127" end="230"/>
                                            </p:txEl>
                                          </p:spTgt>
                                        </p:tgtEl>
                                        <p:attrNameLst>
                                          <p:attrName>style.visibility</p:attrName>
                                        </p:attrNameLst>
                                      </p:cBhvr>
                                      <p:to>
                                        <p:strVal val="visible"/>
                                      </p:to>
                                    </p:set>
                                  </p:childTnLst>
                                </p:cTn>
                              </p:par>
                              <p:par>
                                <p:cTn id="111" nodeType="withEffect" fill="hold" presetClass="entr" presetID="1">
                                  <p:stCondLst>
                                    <p:cond delay="0"/>
                                  </p:stCondLst>
                                  <p:childTnLst>
                                    <p:set>
                                      <p:cBhvr>
                                        <p:cTn id="112" dur="1" fill="hold">
                                          <p:stCondLst>
                                            <p:cond delay="0"/>
                                          </p:stCondLst>
                                        </p:cTn>
                                        <p:tgtEl>
                                          <p:spTgt spid="166">
                                            <p:txEl>
                                              <p:pRg st="230" end="252"/>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16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Example: Qual Analysis</a:t>
            </a:r>
            <a:endParaRPr b="0" lang="en-US" sz="1800" spc="-1" strike="noStrike">
              <a:solidFill>
                <a:srgbClr val="000000"/>
              </a:solidFill>
              <a:uFill>
                <a:solidFill>
                  <a:srgbClr val="ffffff"/>
                </a:solidFill>
              </a:uFill>
              <a:latin typeface="Calibri"/>
            </a:endParaRPr>
          </a:p>
        </p:txBody>
      </p:sp>
      <p:sp>
        <p:nvSpPr>
          <p:cNvPr id="171"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88B1411F-E951-49D9-BE22-A5451A405978}"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72" name="Picture 2" descr=""/>
          <p:cNvPicPr/>
          <p:nvPr/>
        </p:nvPicPr>
        <p:blipFill>
          <a:blip r:embed="rId1"/>
          <a:srcRect l="366" t="0" r="366" b="0"/>
          <a:stretch/>
        </p:blipFill>
        <p:spPr>
          <a:xfrm>
            <a:off x="163080" y="1600200"/>
            <a:ext cx="8175600" cy="5150520"/>
          </a:xfrm>
          <a:prstGeom prst="rect">
            <a:avLst/>
          </a:prstGeom>
          <a:ln>
            <a:noFill/>
          </a:ln>
        </p:spPr>
      </p:pic>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Another typology of data</a:t>
            </a:r>
            <a:endParaRPr b="0" lang="en-US" sz="1800" spc="-1" strike="noStrike">
              <a:solidFill>
                <a:srgbClr val="000000"/>
              </a:solidFill>
              <a:uFill>
                <a:solidFill>
                  <a:srgbClr val="ffffff"/>
                </a:solidFill>
              </a:uFill>
              <a:latin typeface="Calibri"/>
            </a:endParaRPr>
          </a:p>
        </p:txBody>
      </p:sp>
      <p:sp>
        <p:nvSpPr>
          <p:cNvPr id="174" name="TextShape 2"/>
          <p:cNvSpPr txBox="1"/>
          <p:nvPr/>
        </p:nvSpPr>
        <p:spPr>
          <a:xfrm>
            <a:off x="267480" y="1600200"/>
            <a:ext cx="8101080" cy="5123880"/>
          </a:xfrm>
          <a:prstGeom prst="rect">
            <a:avLst/>
          </a:prstGeom>
          <a:noFill/>
          <a:ln>
            <a:noFill/>
          </a:ln>
        </p:spPr>
        <p:txBody>
          <a:bodyPr/>
          <a:p>
            <a:pPr marL="114480">
              <a:lnSpc>
                <a:spcPct val="100000"/>
              </a:lnSpc>
            </a:pPr>
            <a:r>
              <a:rPr b="0" lang="en-US" sz="2200" spc="-1" strike="noStrike">
                <a:solidFill>
                  <a:srgbClr val="000000"/>
                </a:solidFill>
                <a:uFill>
                  <a:solidFill>
                    <a:srgbClr val="ffffff"/>
                  </a:solidFill>
                </a:uFill>
                <a:latin typeface="Calibri"/>
              </a:rPr>
              <a:t>NOIR: Hierarchy that illustrates how data can be used (losing favor)</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i="1" lang="en-US" sz="2200" spc="-1" strike="noStrike">
                <a:solidFill>
                  <a:srgbClr val="000000"/>
                </a:solidFill>
                <a:uFill>
                  <a:solidFill>
                    <a:srgbClr val="ffffff"/>
                  </a:solidFill>
                </a:uFill>
                <a:latin typeface="Calibri"/>
              </a:rPr>
              <a:t>Nominal</a:t>
            </a:r>
            <a:r>
              <a:rPr b="0" lang="en-US" sz="2200" spc="-1" strike="noStrike">
                <a:solidFill>
                  <a:srgbClr val="000000"/>
                </a:solidFill>
                <a:uFill>
                  <a:solidFill>
                    <a:srgbClr val="ffffff"/>
                  </a:solidFill>
                </a:uFill>
                <a:latin typeface="Calibri"/>
              </a:rPr>
              <a:t>: “named”, categorically discrete data, aka </a:t>
            </a:r>
            <a:r>
              <a:rPr b="0" i="1" lang="en-US" sz="2200" spc="-1" strike="noStrike">
                <a:solidFill>
                  <a:srgbClr val="000000"/>
                </a:solidFill>
                <a:uFill>
                  <a:solidFill>
                    <a:srgbClr val="ffffff"/>
                  </a:solidFill>
                </a:uFill>
                <a:latin typeface="Calibri"/>
              </a:rPr>
              <a:t>categorical</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List of all degrees offered by UMD; country of origin</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i="1" lang="en-US" sz="2200" spc="-1" strike="noStrike">
                <a:solidFill>
                  <a:srgbClr val="000000"/>
                </a:solidFill>
                <a:uFill>
                  <a:solidFill>
                    <a:srgbClr val="ffffff"/>
                  </a:solidFill>
                </a:uFill>
                <a:latin typeface="Calibri"/>
              </a:rPr>
              <a:t>Ordinal</a:t>
            </a:r>
            <a:r>
              <a:rPr b="0" lang="en-US" sz="2200" spc="-1" strike="noStrike">
                <a:solidFill>
                  <a:srgbClr val="000000"/>
                </a:solidFill>
                <a:uFill>
                  <a:solidFill>
                    <a:srgbClr val="ffffff"/>
                  </a:solidFill>
                </a:uFill>
                <a:latin typeface="Calibri"/>
              </a:rPr>
              <a:t>: ordered data with no fixed intervals or natural zero</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Likert scales: no experience, a little experience, some experience, a lot of experience</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i="1" lang="en-US" sz="2200" spc="-1" strike="noStrike">
                <a:solidFill>
                  <a:srgbClr val="000000"/>
                </a:solidFill>
                <a:uFill>
                  <a:solidFill>
                    <a:srgbClr val="ffffff"/>
                  </a:solidFill>
                </a:uFill>
                <a:latin typeface="Calibri"/>
              </a:rPr>
              <a:t>Interval</a:t>
            </a:r>
            <a:r>
              <a:rPr b="0" lang="en-US" sz="2200" spc="-1" strike="noStrike">
                <a:solidFill>
                  <a:srgbClr val="000000"/>
                </a:solidFill>
                <a:uFill>
                  <a:solidFill>
                    <a:srgbClr val="ffffff"/>
                  </a:solidFill>
                </a:uFill>
                <a:latin typeface="Calibri"/>
              </a:rPr>
              <a:t>: ordinal data with fixed intervals, no natural zero</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Birth year; degrees Fahrenheit</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i="1" lang="en-US" sz="2200" spc="-1" strike="noStrike">
                <a:solidFill>
                  <a:srgbClr val="000000"/>
                </a:solidFill>
                <a:uFill>
                  <a:solidFill>
                    <a:srgbClr val="ffffff"/>
                  </a:solidFill>
                </a:uFill>
                <a:latin typeface="Calibri"/>
              </a:rPr>
              <a:t>Ratio</a:t>
            </a:r>
            <a:r>
              <a:rPr b="0" lang="en-US" sz="2200" spc="-1" strike="noStrike">
                <a:solidFill>
                  <a:srgbClr val="000000"/>
                </a:solidFill>
                <a:uFill>
                  <a:solidFill>
                    <a:srgbClr val="ffffff"/>
                  </a:solidFill>
                </a:uFill>
                <a:latin typeface="Calibri"/>
              </a:rPr>
              <a:t>: interval data with a natural zero point (zero is meaningful)</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GPA; degrees Kelvin; monthly household electricity use</a:t>
            </a:r>
            <a:endParaRPr b="0" lang="en-US" sz="1800" spc="-1" strike="noStrike">
              <a:solidFill>
                <a:srgbClr val="000000"/>
              </a:solidFill>
              <a:uFill>
                <a:solidFill>
                  <a:srgbClr val="ffffff"/>
                </a:solidFill>
              </a:uFill>
              <a:latin typeface="Calibri"/>
            </a:endParaRPr>
          </a:p>
        </p:txBody>
      </p:sp>
      <p:sp>
        <p:nvSpPr>
          <p:cNvPr id="175"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B3273B9F-D3DE-4848-BE8B-690A4993332E}"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123" dur="indefinite" restart="never" nodeType="tmRoot">
          <p:childTnLst>
            <p:seq>
              <p:cTn id="124" dur="indefinite" nodeType="mainSeq">
                <p:childTnLst>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174">
                                            <p:txEl>
                                              <p:pRg st="70" end="133"/>
                                            </p:txEl>
                                          </p:spTgt>
                                        </p:tgtEl>
                                        <p:attrNameLst>
                                          <p:attrName>style.visibility</p:attrName>
                                        </p:attrNameLst>
                                      </p:cBhvr>
                                      <p:to>
                                        <p:strVal val="visible"/>
                                      </p:to>
                                    </p:set>
                                  </p:childTnLst>
                                </p:cTn>
                              </p:par>
                              <p:par>
                                <p:cTn id="129" nodeType="withEffect" fill="hold" presetClass="entr" presetID="1">
                                  <p:stCondLst>
                                    <p:cond delay="0"/>
                                  </p:stCondLst>
                                  <p:childTnLst>
                                    <p:set>
                                      <p:cBhvr>
                                        <p:cTn id="130" dur="1" fill="hold">
                                          <p:stCondLst>
                                            <p:cond delay="0"/>
                                          </p:stCondLst>
                                        </p:cTn>
                                        <p:tgtEl>
                                          <p:spTgt spid="174">
                                            <p:txEl>
                                              <p:pRg st="133" end="187"/>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174">
                                            <p:txEl>
                                              <p:pRg st="188" end="250"/>
                                            </p:txEl>
                                          </p:spTgt>
                                        </p:tgtEl>
                                        <p:attrNameLst>
                                          <p:attrName>style.visibility</p:attrName>
                                        </p:attrNameLst>
                                      </p:cBhvr>
                                      <p:to>
                                        <p:strVal val="visible"/>
                                      </p:to>
                                    </p:set>
                                  </p:childTnLst>
                                </p:cTn>
                              </p:par>
                              <p:par>
                                <p:cTn id="135" nodeType="withEffect" fill="hold" presetClass="entr" presetID="1">
                                  <p:stCondLst>
                                    <p:cond delay="0"/>
                                  </p:stCondLst>
                                  <p:childTnLst>
                                    <p:set>
                                      <p:cBhvr>
                                        <p:cTn id="136" dur="1" fill="hold">
                                          <p:stCondLst>
                                            <p:cond delay="0"/>
                                          </p:stCondLst>
                                        </p:cTn>
                                        <p:tgtEl>
                                          <p:spTgt spid="174">
                                            <p:txEl>
                                              <p:pRg st="250" end="338"/>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174">
                                            <p:txEl>
                                              <p:pRg st="339" end="400"/>
                                            </p:txEl>
                                          </p:spTgt>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174">
                                            <p:txEl>
                                              <p:pRg st="400" end="431"/>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174">
                                            <p:txEl>
                                              <p:pRg st="432" end="500"/>
                                            </p:txEl>
                                          </p:spTgt>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174">
                                            <p:txEl>
                                              <p:pRg st="500" end="55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Picture 5" descr=""/>
          <p:cNvPicPr/>
          <p:nvPr/>
        </p:nvPicPr>
        <p:blipFill>
          <a:blip r:embed="rId1"/>
          <a:stretch/>
        </p:blipFill>
        <p:spPr>
          <a:xfrm>
            <a:off x="5873400" y="3342960"/>
            <a:ext cx="2495520" cy="3229560"/>
          </a:xfrm>
          <a:prstGeom prst="rect">
            <a:avLst/>
          </a:prstGeom>
          <a:ln>
            <a:noFill/>
          </a:ln>
        </p:spPr>
      </p:pic>
      <p:sp>
        <p:nvSpPr>
          <p:cNvPr id="177"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Yet another view of data</a:t>
            </a:r>
            <a:endParaRPr b="0" lang="en-US" sz="1800" spc="-1" strike="noStrike">
              <a:solidFill>
                <a:srgbClr val="000000"/>
              </a:solidFill>
              <a:uFill>
                <a:solidFill>
                  <a:srgbClr val="ffffff"/>
                </a:solidFill>
              </a:uFill>
              <a:latin typeface="Calibri"/>
            </a:endParaRPr>
          </a:p>
        </p:txBody>
      </p:sp>
      <p:sp>
        <p:nvSpPr>
          <p:cNvPr id="178" name="TextShape 2"/>
          <p:cNvSpPr txBox="1"/>
          <p:nvPr/>
        </p:nvSpPr>
        <p:spPr>
          <a:xfrm>
            <a:off x="194760" y="1442880"/>
            <a:ext cx="7882200" cy="5257440"/>
          </a:xfrm>
          <a:prstGeom prst="rect">
            <a:avLst/>
          </a:prstGeom>
          <a:noFill/>
          <a:ln>
            <a:noFill/>
          </a:ln>
        </p:spPr>
        <p:txBody>
          <a:bodyPr/>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Materiality</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000" spc="-1" strike="noStrike">
                <a:solidFill>
                  <a:srgbClr val="000000"/>
                </a:solidFill>
                <a:uFill>
                  <a:solidFill>
                    <a:srgbClr val="ffffff"/>
                  </a:solidFill>
                </a:uFill>
                <a:latin typeface="Calibri"/>
              </a:rPr>
              <a:t>Physical</a:t>
            </a:r>
            <a:r>
              <a:rPr b="0" lang="en-US" sz="2000" spc="-1" strike="noStrike">
                <a:solidFill>
                  <a:srgbClr val="000000"/>
                </a:solidFill>
                <a:uFill>
                  <a:solidFill>
                    <a:srgbClr val="ffffff"/>
                  </a:solidFill>
                </a:uFill>
                <a:latin typeface="Calibri"/>
              </a:rPr>
              <a:t>: samples &amp; specimens, artifacts, </a:t>
            </a:r>
            <a:r>
              <a:rPr b="0" lang="en-US" sz="2000" spc="-1" strike="noStrike">
                <a:solidFill>
                  <a:srgbClr val="000000"/>
                </a:solidFill>
                <a:uFill>
                  <a:solidFill>
                    <a:srgbClr val="ffffff"/>
                  </a:solidFill>
                </a:uFill>
                <a:latin typeface="Calibri"/>
              </a:rPr>
              <a:t>
</a:t>
            </a:r>
            <a:r>
              <a:rPr b="0" lang="en-US" sz="2000" spc="-1" strike="noStrike">
                <a:solidFill>
                  <a:srgbClr val="000000"/>
                </a:solidFill>
                <a:uFill>
                  <a:solidFill>
                    <a:srgbClr val="ffffff"/>
                  </a:solidFill>
                </a:uFill>
                <a:latin typeface="Calibri"/>
              </a:rPr>
              <a:t>hard copy records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000" spc="-1" strike="noStrike">
                <a:solidFill>
                  <a:srgbClr val="000000"/>
                </a:solidFill>
                <a:uFill>
                  <a:solidFill>
                    <a:srgbClr val="ffffff"/>
                  </a:solidFill>
                </a:uFill>
                <a:latin typeface="Calibri"/>
              </a:rPr>
              <a:t>Digital</a:t>
            </a:r>
            <a:r>
              <a:rPr b="0" lang="en-US" sz="2000" spc="-1" strike="noStrike">
                <a:solidFill>
                  <a:srgbClr val="000000"/>
                </a:solidFill>
                <a:uFill>
                  <a:solidFill>
                    <a:srgbClr val="ffffff"/>
                  </a:solidFill>
                </a:uFill>
                <a:latin typeface="Calibri"/>
              </a:rPr>
              <a:t>: text files, database dumps, photos…</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Formats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000" spc="-1" strike="noStrike">
                <a:solidFill>
                  <a:srgbClr val="000000"/>
                </a:solidFill>
                <a:uFill>
                  <a:solidFill>
                    <a:srgbClr val="ffffff"/>
                  </a:solidFill>
                </a:uFill>
                <a:latin typeface="Calibri"/>
              </a:rPr>
              <a:t>Media files</a:t>
            </a:r>
            <a:r>
              <a:rPr b="0" lang="en-US" sz="2000" spc="-1" strike="noStrike">
                <a:solidFill>
                  <a:srgbClr val="000000"/>
                </a:solidFill>
                <a:uFill>
                  <a:solidFill>
                    <a:srgbClr val="ffffff"/>
                  </a:solidFill>
                </a:uFill>
                <a:latin typeface="Calibri"/>
              </a:rPr>
              <a:t>: audio, video</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000" spc="-1" strike="noStrike">
                <a:solidFill>
                  <a:srgbClr val="000000"/>
                </a:solidFill>
                <a:uFill>
                  <a:solidFill>
                    <a:srgbClr val="ffffff"/>
                  </a:solidFill>
                </a:uFill>
                <a:latin typeface="Calibri"/>
              </a:rPr>
              <a:t>Text &amp; documents</a:t>
            </a:r>
            <a:r>
              <a:rPr b="0" lang="en-US" sz="2000" spc="-1" strike="noStrike">
                <a:solidFill>
                  <a:srgbClr val="000000"/>
                </a:solidFill>
                <a:uFill>
                  <a:solidFill>
                    <a:srgbClr val="ffffff"/>
                  </a:solidFill>
                </a:uFill>
                <a:latin typeface="Calibri"/>
              </a:rPr>
              <a:t>: csv, txt, Excel, proprietary</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000" spc="-1" strike="noStrike">
                <a:solidFill>
                  <a:srgbClr val="000000"/>
                </a:solidFill>
                <a:uFill>
                  <a:solidFill>
                    <a:srgbClr val="ffffff"/>
                  </a:solidFill>
                </a:uFill>
                <a:latin typeface="Calibri"/>
              </a:rPr>
              <a:t>Databases</a:t>
            </a:r>
            <a:r>
              <a:rPr b="0" lang="en-US" sz="2000" spc="-1" strike="noStrike">
                <a:solidFill>
                  <a:srgbClr val="000000"/>
                </a:solidFill>
                <a:uFill>
                  <a:solidFill>
                    <a:srgbClr val="ffffff"/>
                  </a:solidFill>
                </a:uFill>
                <a:latin typeface="Calibri"/>
              </a:rPr>
              <a:t>: Access, SQL, APIs, queries &amp; dumps</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Materiality &amp; formats depend on:</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Who/what/when/where/why of data collection</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Contexts of uses</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p:txBody>
      </p:sp>
      <p:sp>
        <p:nvSpPr>
          <p:cNvPr id="179"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738264E6-E3DE-49B8-8EBE-954B5D7F6C9C}"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80" name="Picture 4" descr=""/>
          <p:cNvPicPr/>
          <p:nvPr/>
        </p:nvPicPr>
        <p:blipFill>
          <a:blip r:embed="rId2"/>
          <a:stretch/>
        </p:blipFill>
        <p:spPr>
          <a:xfrm>
            <a:off x="5981400" y="1417680"/>
            <a:ext cx="2387520" cy="1790280"/>
          </a:xfrm>
          <a:prstGeom prst="rect">
            <a:avLst/>
          </a:prstGeom>
          <a:ln>
            <a:noFill/>
          </a:ln>
        </p:spPr>
      </p:pic>
    </p:spTree>
  </p:cSld>
  <p:timing>
    <p:tnLst>
      <p:par>
        <p:cTn id="149" dur="indefinite" restart="never" nodeType="tmRoot">
          <p:childTnLst>
            <p:seq>
              <p:cTn id="150" dur="indefinite" nodeType="mainSeq">
                <p:childTnLst>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178">
                                            <p:txEl>
                                              <p:pRg st="0" end="12"/>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178">
                                            <p:txEl>
                                              <p:pRg st="12" end="73"/>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180"/>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178">
                                            <p:txEl>
                                              <p:pRg st="73" end="118"/>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178">
                                            <p:txEl>
                                              <p:pRg st="119" end="127"/>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178">
                                            <p:txEl>
                                              <p:pRg st="127" end="153"/>
                                            </p:txEl>
                                          </p:spTgt>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1">
                                  <p:stCondLst>
                                    <p:cond delay="0"/>
                                  </p:stCondLst>
                                  <p:childTnLst>
                                    <p:set>
                                      <p:cBhvr>
                                        <p:cTn id="178" dur="1" fill="hold">
                                          <p:stCondLst>
                                            <p:cond delay="0"/>
                                          </p:stCondLst>
                                        </p:cTn>
                                        <p:tgtEl>
                                          <p:spTgt spid="178">
                                            <p:txEl>
                                              <p:pRg st="153" end="200"/>
                                            </p:txEl>
                                          </p:spTgt>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178">
                                            <p:txEl>
                                              <p:pRg st="200" end="246"/>
                                            </p:txEl>
                                          </p:spTgt>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176"/>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178">
                                            <p:txEl>
                                              <p:pRg st="247" end="280"/>
                                            </p:txEl>
                                          </p:spTgt>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178">
                                            <p:txEl>
                                              <p:pRg st="280" end="323"/>
                                            </p:txEl>
                                          </p:spTgt>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1">
                                  <p:stCondLst>
                                    <p:cond delay="0"/>
                                  </p:stCondLst>
                                  <p:childTnLst>
                                    <p:set>
                                      <p:cBhvr>
                                        <p:cTn id="198" dur="1" fill="hold">
                                          <p:stCondLst>
                                            <p:cond delay="0"/>
                                          </p:stCondLst>
                                        </p:cTn>
                                        <p:tgtEl>
                                          <p:spTgt spid="178">
                                            <p:txEl>
                                              <p:pRg st="323" end="34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Data</a:t>
            </a:r>
            <a:r>
              <a:rPr b="0" lang="en-US" sz="4600" spc="-97" strike="noStrike">
                <a:solidFill>
                  <a:srgbClr val="b81821"/>
                </a:solidFill>
                <a:uFill>
                  <a:solidFill>
                    <a:srgbClr val="ffffff"/>
                  </a:solidFill>
                </a:uFill>
                <a:latin typeface="Wingdings"/>
              </a:rPr>
              <a:t></a:t>
            </a:r>
            <a:r>
              <a:rPr b="0" lang="en-US" sz="4600" spc="-97" strike="noStrike">
                <a:solidFill>
                  <a:srgbClr val="b81821"/>
                </a:solidFill>
                <a:uFill>
                  <a:solidFill>
                    <a:srgbClr val="ffffff"/>
                  </a:solidFill>
                </a:uFill>
                <a:latin typeface="Cambria"/>
              </a:rPr>
              <a:t>Wisdom (Ackoff 2009)</a:t>
            </a:r>
            <a:endParaRPr b="0" lang="en-US" sz="1800" spc="-1" strike="noStrike">
              <a:solidFill>
                <a:srgbClr val="000000"/>
              </a:solidFill>
              <a:uFill>
                <a:solidFill>
                  <a:srgbClr val="ffffff"/>
                </a:solidFill>
              </a:uFill>
              <a:latin typeface="Calibri"/>
            </a:endParaRPr>
          </a:p>
        </p:txBody>
      </p:sp>
      <p:sp>
        <p:nvSpPr>
          <p:cNvPr id="182" name="TextShape 2"/>
          <p:cNvSpPr txBox="1"/>
          <p:nvPr/>
        </p:nvSpPr>
        <p:spPr>
          <a:xfrm>
            <a:off x="334080" y="1600200"/>
            <a:ext cx="8060760" cy="4800240"/>
          </a:xfrm>
          <a:prstGeom prst="rect">
            <a:avLst/>
          </a:prstGeom>
          <a:noFill/>
          <a:ln>
            <a:noFill/>
          </a:ln>
        </p:spPr>
        <p:txBody>
          <a:bodyPr/>
          <a:p>
            <a:pPr marL="343080" indent="-228240">
              <a:lnSpc>
                <a:spcPct val="130000"/>
              </a:lnSpc>
              <a:buClr>
                <a:srgbClr val="030303"/>
              </a:buClr>
              <a:buFont typeface="Arial"/>
              <a:buChar char="•"/>
            </a:pPr>
            <a:r>
              <a:rPr b="0" i="1" lang="en-US" sz="2400" spc="-1" strike="noStrike">
                <a:solidFill>
                  <a:srgbClr val="000000"/>
                </a:solidFill>
                <a:uFill>
                  <a:solidFill>
                    <a:srgbClr val="ffffff"/>
                  </a:solidFill>
                </a:uFill>
                <a:latin typeface="Calibri"/>
              </a:rPr>
              <a:t>Data</a:t>
            </a:r>
            <a:r>
              <a:rPr b="0" lang="en-US" sz="2400" spc="-1" strike="noStrike">
                <a:solidFill>
                  <a:srgbClr val="000000"/>
                </a:solidFill>
                <a:uFill>
                  <a:solidFill>
                    <a:srgbClr val="ffffff"/>
                  </a:solidFill>
                </a:uFill>
                <a:latin typeface="Calibri"/>
              </a:rPr>
              <a:t>: symbols representing properties of objects &amp; events</a:t>
            </a:r>
            <a:endParaRPr b="0" lang="en-US" sz="2200" spc="-1" strike="noStrike">
              <a:solidFill>
                <a:srgbClr val="000000"/>
              </a:solidFill>
              <a:uFill>
                <a:solidFill>
                  <a:srgbClr val="ffffff"/>
                </a:solidFill>
              </a:uFill>
              <a:latin typeface="Calibri"/>
            </a:endParaRPr>
          </a:p>
          <a:p>
            <a:pPr marL="343080" indent="-228240">
              <a:lnSpc>
                <a:spcPct val="130000"/>
              </a:lnSpc>
              <a:buClr>
                <a:srgbClr val="030303"/>
              </a:buClr>
              <a:buFont typeface="Arial"/>
              <a:buChar char="•"/>
            </a:pPr>
            <a:r>
              <a:rPr b="0" i="1" lang="en-US" sz="2400" spc="-1" strike="noStrike">
                <a:solidFill>
                  <a:srgbClr val="000000"/>
                </a:solidFill>
                <a:uFill>
                  <a:solidFill>
                    <a:srgbClr val="ffffff"/>
                  </a:solidFill>
                </a:uFill>
                <a:latin typeface="Calibri"/>
              </a:rPr>
              <a:t>Information</a:t>
            </a:r>
            <a:r>
              <a:rPr b="0" lang="en-US" sz="2400" spc="-1" strike="noStrike">
                <a:solidFill>
                  <a:srgbClr val="000000"/>
                </a:solidFill>
                <a:uFill>
                  <a:solidFill>
                    <a:srgbClr val="ffffff"/>
                  </a:solidFill>
                </a:uFill>
                <a:latin typeface="Calibri"/>
              </a:rPr>
              <a:t>: processed data with functional value-add</a:t>
            </a:r>
            <a:endParaRPr b="0" lang="en-US" sz="2200" spc="-1" strike="noStrike">
              <a:solidFill>
                <a:srgbClr val="000000"/>
              </a:solidFill>
              <a:uFill>
                <a:solidFill>
                  <a:srgbClr val="ffffff"/>
                </a:solidFill>
              </a:uFill>
              <a:latin typeface="Calibri"/>
            </a:endParaRPr>
          </a:p>
          <a:p>
            <a:pPr marL="343080" indent="-228240">
              <a:lnSpc>
                <a:spcPct val="130000"/>
              </a:lnSpc>
              <a:buClr>
                <a:srgbClr val="030303"/>
              </a:buClr>
              <a:buFont typeface="Arial"/>
              <a:buChar char="•"/>
            </a:pPr>
            <a:r>
              <a:rPr b="0" i="1" lang="en-US" sz="2400" spc="-1" strike="noStrike">
                <a:solidFill>
                  <a:srgbClr val="000000"/>
                </a:solidFill>
                <a:uFill>
                  <a:solidFill>
                    <a:srgbClr val="ffffff"/>
                  </a:solidFill>
                </a:uFill>
                <a:latin typeface="Calibri"/>
              </a:rPr>
              <a:t>Knowledge</a:t>
            </a:r>
            <a:r>
              <a:rPr b="0" lang="en-US" sz="2400" spc="-1" strike="noStrike">
                <a:solidFill>
                  <a:srgbClr val="000000"/>
                </a:solidFill>
                <a:uFill>
                  <a:solidFill>
                    <a:srgbClr val="ffffff"/>
                  </a:solidFill>
                </a:uFill>
                <a:latin typeface="Calibri"/>
              </a:rPr>
              <a:t>: Information + experience </a:t>
            </a:r>
            <a:r>
              <a:rPr b="0" lang="en-US" sz="2400" spc="-1" strike="noStrike">
                <a:solidFill>
                  <a:srgbClr val="000000"/>
                </a:solidFill>
                <a:uFill>
                  <a:solidFill>
                    <a:srgbClr val="ffffff"/>
                  </a:solidFill>
                </a:uFill>
                <a:latin typeface="Wingdings"/>
              </a:rPr>
              <a:t></a:t>
            </a:r>
            <a:r>
              <a:rPr b="0" lang="en-US" sz="2400" spc="-1" strike="noStrike">
                <a:solidFill>
                  <a:srgbClr val="000000"/>
                </a:solidFill>
                <a:uFill>
                  <a:solidFill>
                    <a:srgbClr val="ffffff"/>
                  </a:solidFill>
                </a:uFill>
                <a:latin typeface="Calibri"/>
              </a:rPr>
              <a:t> instructions</a:t>
            </a:r>
            <a:endParaRPr b="0" lang="en-US" sz="2200" spc="-1" strike="noStrike">
              <a:solidFill>
                <a:srgbClr val="000000"/>
              </a:solidFill>
              <a:uFill>
                <a:solidFill>
                  <a:srgbClr val="ffffff"/>
                </a:solidFill>
              </a:uFill>
              <a:latin typeface="Calibri"/>
            </a:endParaRPr>
          </a:p>
          <a:p>
            <a:pPr marL="343080" indent="-228240">
              <a:lnSpc>
                <a:spcPct val="130000"/>
              </a:lnSpc>
              <a:buClr>
                <a:srgbClr val="030303"/>
              </a:buClr>
              <a:buFont typeface="Arial"/>
              <a:buChar char="•"/>
            </a:pPr>
            <a:r>
              <a:rPr b="0" i="1" lang="en-US" sz="2400" spc="-1" strike="noStrike">
                <a:solidFill>
                  <a:srgbClr val="000000"/>
                </a:solidFill>
                <a:uFill>
                  <a:solidFill>
                    <a:srgbClr val="ffffff"/>
                  </a:solidFill>
                </a:uFill>
                <a:latin typeface="Calibri"/>
              </a:rPr>
              <a:t>Understanding</a:t>
            </a:r>
            <a:r>
              <a:rPr b="0" lang="en-US" sz="2400" spc="-1" strike="noStrike">
                <a:solidFill>
                  <a:srgbClr val="000000"/>
                </a:solidFill>
                <a:uFill>
                  <a:solidFill>
                    <a:srgbClr val="ffffff"/>
                  </a:solidFill>
                </a:uFill>
                <a:latin typeface="Calibri"/>
              </a:rPr>
              <a:t>: Information + experience </a:t>
            </a:r>
            <a:r>
              <a:rPr b="0" lang="en-US" sz="2400" spc="-1" strike="noStrike">
                <a:solidFill>
                  <a:srgbClr val="000000"/>
                </a:solidFill>
                <a:uFill>
                  <a:solidFill>
                    <a:srgbClr val="ffffff"/>
                  </a:solidFill>
                </a:uFill>
                <a:latin typeface="Wingdings"/>
              </a:rPr>
              <a:t></a:t>
            </a:r>
            <a:r>
              <a:rPr b="0" lang="en-US" sz="2400" spc="-1" strike="noStrike">
                <a:solidFill>
                  <a:srgbClr val="000000"/>
                </a:solidFill>
                <a:uFill>
                  <a:solidFill>
                    <a:srgbClr val="ffffff"/>
                  </a:solidFill>
                </a:uFill>
                <a:latin typeface="Calibri"/>
              </a:rPr>
              <a:t> explanations</a:t>
            </a:r>
            <a:endParaRPr b="0" lang="en-US" sz="2200" spc="-1" strike="noStrike">
              <a:solidFill>
                <a:srgbClr val="000000"/>
              </a:solidFill>
              <a:uFill>
                <a:solidFill>
                  <a:srgbClr val="ffffff"/>
                </a:solidFill>
              </a:uFill>
              <a:latin typeface="Calibri"/>
            </a:endParaRPr>
          </a:p>
          <a:p>
            <a:pPr marL="343080" indent="-228240">
              <a:lnSpc>
                <a:spcPct val="130000"/>
              </a:lnSpc>
              <a:buClr>
                <a:srgbClr val="030303"/>
              </a:buClr>
              <a:buFont typeface="Arial"/>
              <a:buChar char="•"/>
            </a:pPr>
            <a:r>
              <a:rPr b="0" i="1" lang="en-US" sz="2400" spc="-1" strike="noStrike">
                <a:solidFill>
                  <a:srgbClr val="000000"/>
                </a:solidFill>
                <a:uFill>
                  <a:solidFill>
                    <a:srgbClr val="ffffff"/>
                  </a:solidFill>
                </a:uFill>
                <a:latin typeface="Calibri"/>
              </a:rPr>
              <a:t>Wisdom</a:t>
            </a:r>
            <a:r>
              <a:rPr b="0" lang="en-US" sz="2400" spc="-1" strike="noStrike">
                <a:solidFill>
                  <a:srgbClr val="000000"/>
                </a:solidFill>
                <a:uFill>
                  <a:solidFill>
                    <a:srgbClr val="ffffff"/>
                  </a:solidFill>
                </a:uFill>
                <a:latin typeface="Calibri"/>
              </a:rPr>
              <a:t>: Information, knowledge &amp; understanding + values</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114480" algn="ctr">
              <a:lnSpc>
                <a:spcPct val="100000"/>
              </a:lnSpc>
            </a:pPr>
            <a:r>
              <a:rPr b="1" lang="en-US" sz="2800" spc="-1" strike="noStrike">
                <a:solidFill>
                  <a:srgbClr val="000000"/>
                </a:solidFill>
                <a:uFill>
                  <a:solidFill>
                    <a:srgbClr val="ffffff"/>
                  </a:solidFill>
                </a:uFill>
                <a:latin typeface="Calibri"/>
              </a:rPr>
              <a:t>Do you think computers will ever be able to generate wisdom? Why or why not?</a:t>
            </a:r>
            <a:endParaRPr b="0" lang="en-US" sz="2200" spc="-1" strike="noStrike">
              <a:solidFill>
                <a:srgbClr val="000000"/>
              </a:solidFill>
              <a:uFill>
                <a:solidFill>
                  <a:srgbClr val="ffffff"/>
                </a:solidFill>
              </a:uFill>
              <a:latin typeface="Calibri"/>
            </a:endParaRPr>
          </a:p>
        </p:txBody>
      </p:sp>
      <p:sp>
        <p:nvSpPr>
          <p:cNvPr id="183"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51BDBD73-68D3-46A3-8D1A-FF67CB53A38A}"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199" dur="indefinite" restart="never" nodeType="tmRoot">
          <p:childTnLst>
            <p:seq>
              <p:cTn id="200" dur="indefinite" nodeType="mainSeq">
                <p:childTnLst>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182">
                                            <p:txEl>
                                              <p:pRg st="0" end="58"/>
                                            </p:txEl>
                                          </p:spTgt>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182">
                                            <p:txEl>
                                              <p:pRg st="58" end="112"/>
                                            </p:txEl>
                                          </p:spTgt>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182">
                                            <p:txEl>
                                              <p:pRg st="112" end="163"/>
                                            </p:txEl>
                                          </p:spTgt>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182">
                                            <p:txEl>
                                              <p:pRg st="163" end="218"/>
                                            </p:txEl>
                                          </p:spTgt>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182">
                                            <p:txEl>
                                              <p:pRg st="218" end="274"/>
                                            </p:txEl>
                                          </p:spTgt>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182">
                                            <p:txEl>
                                              <p:pRg st="275" end="35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457200" y="274680"/>
            <a:ext cx="7619760" cy="1142640"/>
          </a:xfrm>
          <a:prstGeom prst="rect">
            <a:avLst/>
          </a:prstGeom>
          <a:noFill/>
          <a:ln>
            <a:noFill/>
          </a:ln>
        </p:spPr>
        <p:txBody>
          <a:bodyPr anchor="ctr"/>
          <a:p>
            <a:pPr>
              <a:lnSpc>
                <a:spcPct val="100000"/>
              </a:lnSpc>
            </a:pPr>
            <a:r>
              <a:rPr b="0" lang="en-US" sz="4400" spc="-97" strike="noStrike">
                <a:solidFill>
                  <a:srgbClr val="b81821"/>
                </a:solidFill>
                <a:uFill>
                  <a:solidFill>
                    <a:srgbClr val="ffffff"/>
                  </a:solidFill>
                </a:uFill>
                <a:latin typeface="Cambria"/>
              </a:rPr>
              <a:t>Data, Information &amp; Knowledge</a:t>
            </a:r>
            <a:endParaRPr b="0" lang="en-US" sz="1800" spc="-1" strike="noStrike">
              <a:solidFill>
                <a:srgbClr val="000000"/>
              </a:solidFill>
              <a:uFill>
                <a:solidFill>
                  <a:srgbClr val="ffffff"/>
                </a:solidFill>
              </a:uFill>
              <a:latin typeface="Calibri"/>
            </a:endParaRPr>
          </a:p>
        </p:txBody>
      </p:sp>
      <p:sp>
        <p:nvSpPr>
          <p:cNvPr id="185"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7734B950-9E20-47CD-931C-ECFC3F9C01B1}"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186" name="CustomShape 3"/>
          <p:cNvSpPr/>
          <p:nvPr/>
        </p:nvSpPr>
        <p:spPr>
          <a:xfrm>
            <a:off x="136080" y="6387120"/>
            <a:ext cx="48139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See Davenport (1997) </a:t>
            </a:r>
            <a:r>
              <a:rPr b="0" i="1" lang="en-US" sz="1800" spc="-1" strike="noStrike">
                <a:solidFill>
                  <a:srgbClr val="000000"/>
                </a:solidFill>
                <a:uFill>
                  <a:solidFill>
                    <a:srgbClr val="ffffff"/>
                  </a:solidFill>
                </a:uFill>
                <a:latin typeface="Calibri"/>
              </a:rPr>
              <a:t>Information Ecology, </a:t>
            </a:r>
            <a:r>
              <a:rPr b="0" lang="en-US" sz="1800" spc="-1" strike="noStrike">
                <a:solidFill>
                  <a:srgbClr val="000000"/>
                </a:solidFill>
                <a:uFill>
                  <a:solidFill>
                    <a:srgbClr val="ffffff"/>
                  </a:solidFill>
                </a:uFill>
                <a:latin typeface="Calibri"/>
              </a:rPr>
              <a:t>page 9</a:t>
            </a:r>
            <a:endParaRPr b="0" lang="en-US" sz="1800" spc="-1" strike="noStrike">
              <a:solidFill>
                <a:srgbClr val="000000"/>
              </a:solidFill>
              <a:uFill>
                <a:solidFill>
                  <a:srgbClr val="ffffff"/>
                </a:solidFill>
              </a:uFill>
              <a:latin typeface="Arial"/>
            </a:endParaRPr>
          </a:p>
        </p:txBody>
      </p:sp>
      <p:sp>
        <p:nvSpPr>
          <p:cNvPr id="187" name="Line 4"/>
          <p:cNvSpPr/>
          <p:nvPr/>
        </p:nvSpPr>
        <p:spPr>
          <a:xfrm>
            <a:off x="0" y="1676160"/>
            <a:ext cx="8458200" cy="360"/>
          </a:xfrm>
          <a:prstGeom prst="line">
            <a:avLst/>
          </a:prstGeom>
          <a:ln w="57240">
            <a:round/>
          </a:ln>
        </p:spPr>
        <p:style>
          <a:lnRef idx="2">
            <a:schemeClr val="accent1"/>
          </a:lnRef>
          <a:fillRef idx="0">
            <a:schemeClr val="accent1"/>
          </a:fillRef>
          <a:effectRef idx="1">
            <a:schemeClr val="accent1"/>
          </a:effectRef>
          <a:fontRef idx="minor"/>
        </p:style>
      </p:sp>
      <p:sp>
        <p:nvSpPr>
          <p:cNvPr id="188" name="Line 5"/>
          <p:cNvSpPr/>
          <p:nvPr/>
        </p:nvSpPr>
        <p:spPr>
          <a:xfrm>
            <a:off x="18720" y="2197080"/>
            <a:ext cx="8439480" cy="360"/>
          </a:xfrm>
          <a:prstGeom prst="line">
            <a:avLst/>
          </a:prstGeom>
          <a:ln>
            <a:round/>
          </a:ln>
        </p:spPr>
        <p:style>
          <a:lnRef idx="2">
            <a:schemeClr val="accent1"/>
          </a:lnRef>
          <a:fillRef idx="0">
            <a:schemeClr val="accent1"/>
          </a:fillRef>
          <a:effectRef idx="1">
            <a:schemeClr val="accent1"/>
          </a:effectRef>
          <a:fontRef idx="minor"/>
        </p:style>
      </p:sp>
      <p:sp>
        <p:nvSpPr>
          <p:cNvPr id="189" name="CustomShape 6"/>
          <p:cNvSpPr/>
          <p:nvPr/>
        </p:nvSpPr>
        <p:spPr>
          <a:xfrm>
            <a:off x="177840" y="1689120"/>
            <a:ext cx="2412720" cy="2866680"/>
          </a:xfrm>
          <a:prstGeom prst="rect">
            <a:avLst/>
          </a:prstGeom>
          <a:noFill/>
          <a:ln w="6480">
            <a:noFill/>
          </a:ln>
        </p:spPr>
        <p:style>
          <a:lnRef idx="0"/>
          <a:fillRef idx="0"/>
          <a:effectRef idx="0"/>
          <a:fontRef idx="minor"/>
        </p:style>
        <p:txBody>
          <a:bodyPr lIns="90000" rIns="90000" tIns="45000" bIns="45000"/>
          <a:p>
            <a:pPr algn="ctr">
              <a:lnSpc>
                <a:spcPct val="100000"/>
              </a:lnSpc>
            </a:pPr>
            <a:r>
              <a:rPr b="1" lang="en-US" sz="2500" spc="-1" strike="noStrike">
                <a:solidFill>
                  <a:srgbClr val="000000"/>
                </a:solidFill>
                <a:uFill>
                  <a:solidFill>
                    <a:srgbClr val="ffffff"/>
                  </a:solidFill>
                </a:uFill>
                <a:latin typeface="Calibri"/>
              </a:rPr>
              <a:t>Data</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Definition: Simple observations of states of the world</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Easily structured</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Easily captured on machines</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Often quantified</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Easily transferred</a:t>
            </a:r>
            <a:endParaRPr b="0" lang="en-US" sz="1800" spc="-1" strike="noStrike">
              <a:solidFill>
                <a:srgbClr val="000000"/>
              </a:solidFill>
              <a:uFill>
                <a:solidFill>
                  <a:srgbClr val="ffffff"/>
                </a:solidFill>
              </a:uFill>
              <a:latin typeface="Arial"/>
            </a:endParaRPr>
          </a:p>
        </p:txBody>
      </p:sp>
      <p:sp>
        <p:nvSpPr>
          <p:cNvPr id="190" name="CustomShape 7"/>
          <p:cNvSpPr/>
          <p:nvPr/>
        </p:nvSpPr>
        <p:spPr>
          <a:xfrm>
            <a:off x="2717640" y="1676520"/>
            <a:ext cx="2641320" cy="31258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500" spc="-1" strike="noStrike">
                <a:solidFill>
                  <a:srgbClr val="000000"/>
                </a:solidFill>
                <a:uFill>
                  <a:solidFill>
                    <a:srgbClr val="ffffff"/>
                  </a:solidFill>
                </a:uFill>
                <a:latin typeface="Calibri"/>
              </a:rPr>
              <a:t>Information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Definition: Data endowed with relevance and purpose</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Requires unit of analysis</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Need consensus on meaning</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Human mediation necessary</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Harder to transfer</a:t>
            </a:r>
            <a:endParaRPr b="0" lang="en-US" sz="1800" spc="-1" strike="noStrike">
              <a:solidFill>
                <a:srgbClr val="000000"/>
              </a:solidFill>
              <a:uFill>
                <a:solidFill>
                  <a:srgbClr val="ffffff"/>
                </a:solidFill>
              </a:uFill>
              <a:latin typeface="Arial"/>
            </a:endParaRPr>
          </a:p>
        </p:txBody>
      </p:sp>
      <p:sp>
        <p:nvSpPr>
          <p:cNvPr id="191" name="CustomShape 8"/>
          <p:cNvSpPr/>
          <p:nvPr/>
        </p:nvSpPr>
        <p:spPr>
          <a:xfrm>
            <a:off x="5638680" y="1689120"/>
            <a:ext cx="2958840" cy="3141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500" spc="-1" strike="noStrike">
                <a:solidFill>
                  <a:srgbClr val="000000"/>
                </a:solidFill>
                <a:uFill>
                  <a:solidFill>
                    <a:srgbClr val="ffffff"/>
                  </a:solidFill>
                </a:uFill>
                <a:latin typeface="Calibri"/>
              </a:rPr>
              <a:t>Knowledge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Definition: Valuable information from the human mind; includes reflection, synthesis, context</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Hard to structure</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Difficult to capture on machines</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Often tacit</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US" sz="1700" spc="-1" strike="noStrike">
                <a:solidFill>
                  <a:srgbClr val="000000"/>
                </a:solidFill>
                <a:uFill>
                  <a:solidFill>
                    <a:srgbClr val="ffffff"/>
                  </a:solidFill>
                </a:uFill>
                <a:latin typeface="Calibri"/>
              </a:rPr>
              <a:t>Most difficult to transfer</a:t>
            </a:r>
            <a:endParaRPr b="0" lang="en-US" sz="1800" spc="-1" strike="noStrike">
              <a:solidFill>
                <a:srgbClr val="000000"/>
              </a:solidFill>
              <a:uFill>
                <a:solidFill>
                  <a:srgbClr val="ffffff"/>
                </a:solidFill>
              </a:uFill>
              <a:latin typeface="Arial"/>
            </a:endParaRPr>
          </a:p>
        </p:txBody>
      </p:sp>
      <p:sp>
        <p:nvSpPr>
          <p:cNvPr id="192" name="Line 9"/>
          <p:cNvSpPr/>
          <p:nvPr/>
        </p:nvSpPr>
        <p:spPr>
          <a:xfrm>
            <a:off x="457200" y="5346360"/>
            <a:ext cx="7353000" cy="360"/>
          </a:xfrm>
          <a:prstGeom prst="line">
            <a:avLst/>
          </a:prstGeom>
          <a:ln w="57240">
            <a:round/>
            <a:tailEnd len="med" type="triangle" w="med"/>
          </a:ln>
        </p:spPr>
        <p:style>
          <a:lnRef idx="2">
            <a:schemeClr val="accent1"/>
          </a:lnRef>
          <a:fillRef idx="0">
            <a:schemeClr val="accent1"/>
          </a:fillRef>
          <a:effectRef idx="1">
            <a:schemeClr val="accent1"/>
          </a:effectRef>
          <a:fontRef idx="minor"/>
        </p:style>
      </p:sp>
      <p:sp>
        <p:nvSpPr>
          <p:cNvPr id="193" name="CustomShape 10"/>
          <p:cNvSpPr/>
          <p:nvPr/>
        </p:nvSpPr>
        <p:spPr>
          <a:xfrm flipV="1" rot="16200000">
            <a:off x="7572960" y="5109480"/>
            <a:ext cx="367920" cy="487440"/>
          </a:xfrm>
          <a:prstGeom prst="triangle">
            <a:avLst>
              <a:gd name="adj" fmla="val 50000"/>
            </a:avLst>
          </a:prstGeom>
          <a:ln>
            <a:solidFill>
              <a:srgbClr val="020202"/>
            </a:solidFill>
            <a:round/>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194" name="CustomShape 11"/>
          <p:cNvSpPr/>
          <p:nvPr/>
        </p:nvSpPr>
        <p:spPr>
          <a:xfrm>
            <a:off x="1599840" y="5346720"/>
            <a:ext cx="52272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Increasing complexity / Increasing human involvement</a:t>
            </a:r>
            <a:endParaRPr b="0" lang="en-US" sz="1800" spc="-1" strike="noStrike">
              <a:solidFill>
                <a:srgbClr val="000000"/>
              </a:solidFill>
              <a:uFill>
                <a:solidFill>
                  <a:srgbClr val="ffffff"/>
                </a:solidFill>
              </a:uFill>
              <a:latin typeface="Arial"/>
            </a:endParaRPr>
          </a:p>
        </p:txBody>
      </p:sp>
    </p:spTree>
  </p:cSld>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189">
                                            <p:txEl>
                                              <p:pRg st="6" end="61"/>
                                            </p:txEl>
                                          </p:spTgt>
                                        </p:tgtEl>
                                        <p:attrNameLst>
                                          <p:attrName>style.visibility</p:attrName>
                                        </p:attrNameLst>
                                      </p:cBhvr>
                                      <p:to>
                                        <p:strVal val="visible"/>
                                      </p:to>
                                    </p:set>
                                  </p:childTnLst>
                                </p:cTn>
                              </p:par>
                              <p:par>
                                <p:cTn id="231" nodeType="withEffect" fill="hold" presetClass="entr" presetID="1">
                                  <p:stCondLst>
                                    <p:cond delay="0"/>
                                  </p:stCondLst>
                                  <p:childTnLst>
                                    <p:set>
                                      <p:cBhvr>
                                        <p:cTn id="232" dur="1" fill="hold">
                                          <p:stCondLst>
                                            <p:cond delay="0"/>
                                          </p:stCondLst>
                                        </p:cTn>
                                        <p:tgtEl>
                                          <p:spTgt spid="189">
                                            <p:txEl>
                                              <p:pRg st="61" end="79"/>
                                            </p:txEl>
                                          </p:spTgt>
                                        </p:tgtEl>
                                        <p:attrNameLst>
                                          <p:attrName>style.visibility</p:attrName>
                                        </p:attrNameLst>
                                      </p:cBhvr>
                                      <p:to>
                                        <p:strVal val="visible"/>
                                      </p:to>
                                    </p:set>
                                  </p:childTnLst>
                                </p:cTn>
                              </p:par>
                              <p:par>
                                <p:cTn id="233" nodeType="withEffect" fill="hold" presetClass="entr" presetID="1">
                                  <p:stCondLst>
                                    <p:cond delay="0"/>
                                  </p:stCondLst>
                                  <p:childTnLst>
                                    <p:set>
                                      <p:cBhvr>
                                        <p:cTn id="234" dur="1" fill="hold">
                                          <p:stCondLst>
                                            <p:cond delay="0"/>
                                          </p:stCondLst>
                                        </p:cTn>
                                        <p:tgtEl>
                                          <p:spTgt spid="189">
                                            <p:txEl>
                                              <p:pRg st="79" end="107"/>
                                            </p:txEl>
                                          </p:spTgt>
                                        </p:tgtEl>
                                        <p:attrNameLst>
                                          <p:attrName>style.visibility</p:attrName>
                                        </p:attrNameLst>
                                      </p:cBhvr>
                                      <p:to>
                                        <p:strVal val="visible"/>
                                      </p:to>
                                    </p:set>
                                  </p:childTnLst>
                                </p:cTn>
                              </p:par>
                              <p:par>
                                <p:cTn id="235" nodeType="withEffect" fill="hold" presetClass="entr" presetID="1">
                                  <p:stCondLst>
                                    <p:cond delay="0"/>
                                  </p:stCondLst>
                                  <p:childTnLst>
                                    <p:set>
                                      <p:cBhvr>
                                        <p:cTn id="236" dur="1" fill="hold">
                                          <p:stCondLst>
                                            <p:cond delay="0"/>
                                          </p:stCondLst>
                                        </p:cTn>
                                        <p:tgtEl>
                                          <p:spTgt spid="189">
                                            <p:txEl>
                                              <p:pRg st="107" end="124"/>
                                            </p:txEl>
                                          </p:spTgt>
                                        </p:tgtEl>
                                        <p:attrNameLst>
                                          <p:attrName>style.visibility</p:attrName>
                                        </p:attrNameLst>
                                      </p:cBhvr>
                                      <p:to>
                                        <p:strVal val="visible"/>
                                      </p:to>
                                    </p:set>
                                  </p:childTnLst>
                                </p:cTn>
                              </p:par>
                              <p:par>
                                <p:cTn id="237" nodeType="withEffect" fill="hold" presetClass="entr" presetID="1">
                                  <p:stCondLst>
                                    <p:cond delay="0"/>
                                  </p:stCondLst>
                                  <p:childTnLst>
                                    <p:set>
                                      <p:cBhvr>
                                        <p:cTn id="238" dur="1" fill="hold">
                                          <p:stCondLst>
                                            <p:cond delay="0"/>
                                          </p:stCondLst>
                                        </p:cTn>
                                        <p:tgtEl>
                                          <p:spTgt spid="189">
                                            <p:txEl>
                                              <p:pRg st="124" end="143"/>
                                            </p:txEl>
                                          </p:spTgt>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
                                  <p:stCondLst>
                                    <p:cond delay="0"/>
                                  </p:stCondLst>
                                  <p:childTnLst>
                                    <p:set>
                                      <p:cBhvr>
                                        <p:cTn id="242" dur="1" fill="hold">
                                          <p:stCondLst>
                                            <p:cond delay="0"/>
                                          </p:stCondLst>
                                        </p:cTn>
                                        <p:tgtEl>
                                          <p:spTgt spid="190">
                                            <p:txEl>
                                              <p:pRg st="13" end="65"/>
                                            </p:txEl>
                                          </p:spTgt>
                                        </p:tgtEl>
                                        <p:attrNameLst>
                                          <p:attrName>style.visibility</p:attrName>
                                        </p:attrNameLst>
                                      </p:cBhvr>
                                      <p:to>
                                        <p:strVal val="visible"/>
                                      </p:to>
                                    </p:set>
                                  </p:childTnLst>
                                </p:cTn>
                              </p:par>
                              <p:par>
                                <p:cTn id="243" nodeType="withEffect" fill="hold" presetClass="entr" presetID="1">
                                  <p:stCondLst>
                                    <p:cond delay="0"/>
                                  </p:stCondLst>
                                  <p:childTnLst>
                                    <p:set>
                                      <p:cBhvr>
                                        <p:cTn id="244" dur="1" fill="hold">
                                          <p:stCondLst>
                                            <p:cond delay="0"/>
                                          </p:stCondLst>
                                        </p:cTn>
                                        <p:tgtEl>
                                          <p:spTgt spid="190">
                                            <p:txEl>
                                              <p:pRg st="65" end="91"/>
                                            </p:txEl>
                                          </p:spTgt>
                                        </p:tgtEl>
                                        <p:attrNameLst>
                                          <p:attrName>style.visibility</p:attrName>
                                        </p:attrNameLst>
                                      </p:cBhvr>
                                      <p:to>
                                        <p:strVal val="visible"/>
                                      </p:to>
                                    </p:set>
                                  </p:childTnLst>
                                </p:cTn>
                              </p:par>
                              <p:par>
                                <p:cTn id="245" nodeType="withEffect" fill="hold" presetClass="entr" presetID="1">
                                  <p:stCondLst>
                                    <p:cond delay="0"/>
                                  </p:stCondLst>
                                  <p:childTnLst>
                                    <p:set>
                                      <p:cBhvr>
                                        <p:cTn id="246" dur="1" fill="hold">
                                          <p:stCondLst>
                                            <p:cond delay="0"/>
                                          </p:stCondLst>
                                        </p:cTn>
                                        <p:tgtEl>
                                          <p:spTgt spid="190">
                                            <p:txEl>
                                              <p:pRg st="91" end="117"/>
                                            </p:txEl>
                                          </p:spTgt>
                                        </p:tgtEl>
                                        <p:attrNameLst>
                                          <p:attrName>style.visibility</p:attrName>
                                        </p:attrNameLst>
                                      </p:cBhvr>
                                      <p:to>
                                        <p:strVal val="visible"/>
                                      </p:to>
                                    </p:set>
                                  </p:childTnLst>
                                </p:cTn>
                              </p:par>
                              <p:par>
                                <p:cTn id="247" nodeType="withEffect" fill="hold" presetClass="entr" presetID="1">
                                  <p:stCondLst>
                                    <p:cond delay="0"/>
                                  </p:stCondLst>
                                  <p:childTnLst>
                                    <p:set>
                                      <p:cBhvr>
                                        <p:cTn id="248" dur="1" fill="hold">
                                          <p:stCondLst>
                                            <p:cond delay="0"/>
                                          </p:stCondLst>
                                        </p:cTn>
                                        <p:tgtEl>
                                          <p:spTgt spid="190">
                                            <p:txEl>
                                              <p:pRg st="117" end="143"/>
                                            </p:txEl>
                                          </p:spTgt>
                                        </p:tgtEl>
                                        <p:attrNameLst>
                                          <p:attrName>style.visibility</p:attrName>
                                        </p:attrNameLst>
                                      </p:cBhvr>
                                      <p:to>
                                        <p:strVal val="visible"/>
                                      </p:to>
                                    </p:set>
                                  </p:childTnLst>
                                </p:cTn>
                              </p:par>
                              <p:par>
                                <p:cTn id="249" nodeType="withEffect" fill="hold" presetClass="entr" presetID="1">
                                  <p:stCondLst>
                                    <p:cond delay="0"/>
                                  </p:stCondLst>
                                  <p:childTnLst>
                                    <p:set>
                                      <p:cBhvr>
                                        <p:cTn id="250" dur="1" fill="hold">
                                          <p:stCondLst>
                                            <p:cond delay="0"/>
                                          </p:stCondLst>
                                        </p:cTn>
                                        <p:tgtEl>
                                          <p:spTgt spid="190">
                                            <p:txEl>
                                              <p:pRg st="143" end="162"/>
                                            </p:txEl>
                                          </p:spTgt>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191">
                                            <p:txEl>
                                              <p:pRg st="11" end="105"/>
                                            </p:txEl>
                                          </p:spTgt>
                                        </p:tgtEl>
                                        <p:attrNameLst>
                                          <p:attrName>style.visibility</p:attrName>
                                        </p:attrNameLst>
                                      </p:cBhvr>
                                      <p:to>
                                        <p:strVal val="visible"/>
                                      </p:to>
                                    </p:set>
                                  </p:childTnLst>
                                </p:cTn>
                              </p:par>
                              <p:par>
                                <p:cTn id="255" nodeType="withEffect" fill="hold" presetClass="entr" presetID="1">
                                  <p:stCondLst>
                                    <p:cond delay="0"/>
                                  </p:stCondLst>
                                  <p:childTnLst>
                                    <p:set>
                                      <p:cBhvr>
                                        <p:cTn id="256" dur="1" fill="hold">
                                          <p:stCondLst>
                                            <p:cond delay="0"/>
                                          </p:stCondLst>
                                        </p:cTn>
                                        <p:tgtEl>
                                          <p:spTgt spid="191">
                                            <p:txEl>
                                              <p:pRg st="105" end="123"/>
                                            </p:txEl>
                                          </p:spTgt>
                                        </p:tgtEl>
                                        <p:attrNameLst>
                                          <p:attrName>style.visibility</p:attrName>
                                        </p:attrNameLst>
                                      </p:cBhvr>
                                      <p:to>
                                        <p:strVal val="visible"/>
                                      </p:to>
                                    </p:set>
                                  </p:childTnLst>
                                </p:cTn>
                              </p:par>
                              <p:par>
                                <p:cTn id="257" nodeType="withEffect" fill="hold" presetClass="entr" presetID="1">
                                  <p:stCondLst>
                                    <p:cond delay="0"/>
                                  </p:stCondLst>
                                  <p:childTnLst>
                                    <p:set>
                                      <p:cBhvr>
                                        <p:cTn id="258" dur="1" fill="hold">
                                          <p:stCondLst>
                                            <p:cond delay="0"/>
                                          </p:stCondLst>
                                        </p:cTn>
                                        <p:tgtEl>
                                          <p:spTgt spid="191">
                                            <p:txEl>
                                              <p:pRg st="123" end="156"/>
                                            </p:txEl>
                                          </p:spTgt>
                                        </p:tgtEl>
                                        <p:attrNameLst>
                                          <p:attrName>style.visibility</p:attrName>
                                        </p:attrNameLst>
                                      </p:cBhvr>
                                      <p:to>
                                        <p:strVal val="visible"/>
                                      </p:to>
                                    </p:set>
                                  </p:childTnLst>
                                </p:cTn>
                              </p:par>
                              <p:par>
                                <p:cTn id="259" nodeType="withEffect" fill="hold" presetClass="entr" presetID="1">
                                  <p:stCondLst>
                                    <p:cond delay="0"/>
                                  </p:stCondLst>
                                  <p:childTnLst>
                                    <p:set>
                                      <p:cBhvr>
                                        <p:cTn id="260" dur="1" fill="hold">
                                          <p:stCondLst>
                                            <p:cond delay="0"/>
                                          </p:stCondLst>
                                        </p:cTn>
                                        <p:tgtEl>
                                          <p:spTgt spid="191">
                                            <p:txEl>
                                              <p:pRg st="156" end="168"/>
                                            </p:txEl>
                                          </p:spTgt>
                                        </p:tgtEl>
                                        <p:attrNameLst>
                                          <p:attrName>style.visibility</p:attrName>
                                        </p:attrNameLst>
                                      </p:cBhvr>
                                      <p:to>
                                        <p:strVal val="visible"/>
                                      </p:to>
                                    </p:set>
                                  </p:childTnLst>
                                </p:cTn>
                              </p:par>
                              <p:par>
                                <p:cTn id="261" nodeType="withEffect" fill="hold" presetClass="entr" presetID="1">
                                  <p:stCondLst>
                                    <p:cond delay="0"/>
                                  </p:stCondLst>
                                  <p:childTnLst>
                                    <p:set>
                                      <p:cBhvr>
                                        <p:cTn id="262" dur="1" fill="hold">
                                          <p:stCondLst>
                                            <p:cond delay="0"/>
                                          </p:stCondLst>
                                        </p:cTn>
                                        <p:tgtEl>
                                          <p:spTgt spid="191">
                                            <p:txEl>
                                              <p:pRg st="168" end="19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Break</a:t>
            </a:r>
            <a:endParaRPr b="0" lang="en-US" sz="1800" spc="-1" strike="noStrike">
              <a:solidFill>
                <a:srgbClr val="000000"/>
              </a:solidFill>
              <a:uFill>
                <a:solidFill>
                  <a:srgbClr val="ffffff"/>
                </a:solidFill>
              </a:uFill>
              <a:latin typeface="Calibri"/>
            </a:endParaRPr>
          </a:p>
        </p:txBody>
      </p:sp>
      <p:sp>
        <p:nvSpPr>
          <p:cNvPr id="196" name="TextShape 2"/>
          <p:cNvSpPr txBox="1"/>
          <p:nvPr/>
        </p:nvSpPr>
        <p:spPr>
          <a:xfrm>
            <a:off x="457200" y="1600200"/>
            <a:ext cx="7619760" cy="4800240"/>
          </a:xfrm>
          <a:prstGeom prst="rect">
            <a:avLst/>
          </a:prstGeom>
          <a:noFill/>
          <a:ln>
            <a:noFill/>
          </a:ln>
        </p:spPr>
        <p:txBody>
          <a:bodyPr/>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10 minutes </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Say hi to your new project team!</a:t>
            </a:r>
            <a:endParaRPr b="0" lang="en-US" sz="2200" spc="-1" strike="noStrike">
              <a:solidFill>
                <a:srgbClr val="000000"/>
              </a:solidFill>
              <a:uFill>
                <a:solidFill>
                  <a:srgbClr val="ffffff"/>
                </a:solidFill>
              </a:uFill>
              <a:latin typeface="Calibri"/>
            </a:endParaRPr>
          </a:p>
        </p:txBody>
      </p:sp>
      <p:sp>
        <p:nvSpPr>
          <p:cNvPr id="197"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2BB48017-02FC-469E-90EE-6BE096793E3B}"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263" dur="indefinite" restart="never" nodeType="tmRoot">
          <p:childTnLst>
            <p:seq>
              <p:cTn id="264"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Definitions</a:t>
            </a:r>
            <a:endParaRPr b="0" lang="en-US" sz="1800" spc="-1" strike="noStrike">
              <a:solidFill>
                <a:srgbClr val="000000"/>
              </a:solidFill>
              <a:uFill>
                <a:solidFill>
                  <a:srgbClr val="ffffff"/>
                </a:solidFill>
              </a:uFill>
              <a:latin typeface="Calibri"/>
            </a:endParaRPr>
          </a:p>
        </p:txBody>
      </p:sp>
      <p:sp>
        <p:nvSpPr>
          <p:cNvPr id="199" name="TextShape 2"/>
          <p:cNvSpPr txBox="1"/>
          <p:nvPr/>
        </p:nvSpPr>
        <p:spPr>
          <a:xfrm>
            <a:off x="457200" y="1600200"/>
            <a:ext cx="7687440" cy="4800240"/>
          </a:xfrm>
          <a:prstGeom prst="rect">
            <a:avLst/>
          </a:prstGeom>
          <a:noFill/>
          <a:ln>
            <a:noFill/>
          </a:ln>
        </p:spPr>
        <p:txBody>
          <a:bodyPr/>
          <a:p>
            <a:pPr marL="114480">
              <a:lnSpc>
                <a:spcPct val="100000"/>
              </a:lnSpc>
            </a:pPr>
            <a:r>
              <a:rPr b="1" lang="en-US" sz="2200" spc="-1" strike="noStrike">
                <a:solidFill>
                  <a:srgbClr val="000000"/>
                </a:solidFill>
                <a:uFill>
                  <a:solidFill>
                    <a:srgbClr val="ffffff"/>
                  </a:solidFill>
                </a:uFill>
                <a:latin typeface="Calibri"/>
              </a:rPr>
              <a:t>Information behaviors </a:t>
            </a:r>
            <a:r>
              <a:rPr b="0" lang="en-US" sz="2200" spc="-1" strike="noStrike">
                <a:solidFill>
                  <a:srgbClr val="000000"/>
                </a:solidFill>
                <a:uFill>
                  <a:solidFill>
                    <a:srgbClr val="ffffff"/>
                  </a:solidFill>
                </a:uFill>
                <a:latin typeface="Calibri"/>
              </a:rPr>
              <a:t>are “activities a person may engage in when identifying their own need for information, searching for information and using or transferring that information.” (Wilson, 1999 in Catalano, 2013)</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r>
              <a:rPr b="0" lang="en-US" sz="2200" spc="-1" strike="noStrike">
                <a:solidFill>
                  <a:srgbClr val="000000"/>
                </a:solidFill>
                <a:uFill>
                  <a:solidFill>
                    <a:srgbClr val="ffffff"/>
                  </a:solidFill>
                </a:uFill>
                <a:latin typeface="Calibri"/>
              </a:rPr>
              <a:t>“</a:t>
            </a:r>
            <a:r>
              <a:rPr b="1" lang="en-US" sz="2200" spc="-1" strike="noStrike">
                <a:solidFill>
                  <a:srgbClr val="000000"/>
                </a:solidFill>
                <a:uFill>
                  <a:solidFill>
                    <a:srgbClr val="ffffff"/>
                  </a:solidFill>
                </a:uFill>
                <a:latin typeface="Calibri"/>
              </a:rPr>
              <a:t>Information seeking </a:t>
            </a:r>
            <a:r>
              <a:rPr b="0" lang="en-US" sz="2200" spc="-1" strike="noStrike">
                <a:solidFill>
                  <a:srgbClr val="000000"/>
                </a:solidFill>
                <a:uFill>
                  <a:solidFill>
                    <a:srgbClr val="ffffff"/>
                  </a:solidFill>
                </a:uFill>
                <a:latin typeface="Calibri"/>
              </a:rPr>
              <a:t>is conceptualized as the pursuit of desired information about a target” (Ramirez et al. 2002). Information seeking is a type of information behavior.</a:t>
            </a:r>
            <a:r>
              <a:rPr b="0" lang="en-US" sz="2200" spc="-1" strike="noStrike">
                <a:solidFill>
                  <a:srgbClr val="000000"/>
                </a:solidFill>
                <a:uFill>
                  <a:solidFill>
                    <a:srgbClr val="ffffff"/>
                  </a:solidFill>
                </a:uFill>
                <a:latin typeface="Calibri"/>
              </a:rPr>
              <a:t>
</a:t>
            </a:r>
            <a:endParaRPr b="0" lang="en-US" sz="2200" spc="-1" strike="noStrike">
              <a:solidFill>
                <a:srgbClr val="000000"/>
              </a:solidFill>
              <a:uFill>
                <a:solidFill>
                  <a:srgbClr val="ffffff"/>
                </a:solidFill>
              </a:uFill>
              <a:latin typeface="Calibri"/>
            </a:endParaRPr>
          </a:p>
          <a:p>
            <a:pPr marL="114480">
              <a:lnSpc>
                <a:spcPct val="100000"/>
              </a:lnSpc>
            </a:pPr>
            <a:r>
              <a:rPr b="1" lang="en-US" sz="2200" spc="-1" strike="noStrike">
                <a:solidFill>
                  <a:srgbClr val="000000"/>
                </a:solidFill>
                <a:uFill>
                  <a:solidFill>
                    <a:srgbClr val="ffffff"/>
                  </a:solidFill>
                </a:uFill>
                <a:latin typeface="Calibri"/>
              </a:rPr>
              <a:t>Information overload:</a:t>
            </a:r>
            <a:r>
              <a:rPr b="0" lang="en-US" sz="2200" spc="-1" strike="noStrike">
                <a:solidFill>
                  <a:srgbClr val="000000"/>
                </a:solidFill>
                <a:uFill>
                  <a:solidFill>
                    <a:srgbClr val="ffffff"/>
                  </a:solidFill>
                </a:uFill>
                <a:latin typeface="Calibri"/>
              </a:rPr>
              <a:t> one has so much information that it becomes difficult to set priorities or make decisions.</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p:txBody>
      </p:sp>
      <p:sp>
        <p:nvSpPr>
          <p:cNvPr id="200"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85E8DF8F-ED42-4985-838A-7824257A6682}"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265" dur="indefinite" restart="never" nodeType="tmRoot">
          <p:childTnLst>
            <p:seq>
              <p:cTn id="266" dur="indefinite" nodeType="mainSeq">
                <p:childTnLst>
                  <p:par>
                    <p:cTn id="267" fill="hold">
                      <p:stCondLst>
                        <p:cond delay="indefinite"/>
                      </p:stCondLst>
                      <p:childTnLst>
                        <p:par>
                          <p:cTn id="268" fill="hold">
                            <p:stCondLst>
                              <p:cond delay="0"/>
                            </p:stCondLst>
                            <p:childTnLst>
                              <p:par>
                                <p:cTn id="269" nodeType="clickEffect" fill="hold" presetClass="entr" presetID="1">
                                  <p:stCondLst>
                                    <p:cond delay="0"/>
                                  </p:stCondLst>
                                  <p:childTnLst>
                                    <p:set>
                                      <p:cBhvr>
                                        <p:cTn id="270" dur="1" fill="hold">
                                          <p:stCondLst>
                                            <p:cond delay="0"/>
                                          </p:stCondLst>
                                        </p:cTn>
                                        <p:tgtEl>
                                          <p:spTgt spid="199">
                                            <p:txEl>
                                              <p:pRg st="0" end="214"/>
                                            </p:txEl>
                                          </p:spTgt>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nodeType="clickEffect" fill="hold" presetClass="entr" presetID="1">
                                  <p:stCondLst>
                                    <p:cond delay="0"/>
                                  </p:stCondLst>
                                  <p:childTnLst>
                                    <p:set>
                                      <p:cBhvr>
                                        <p:cTn id="274" dur="1" fill="hold">
                                          <p:stCondLst>
                                            <p:cond delay="0"/>
                                          </p:stCondLst>
                                        </p:cTn>
                                        <p:tgtEl>
                                          <p:spTgt spid="199">
                                            <p:txEl>
                                              <p:pRg st="215" end="387"/>
                                            </p:txEl>
                                          </p:spTgt>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199">
                                            <p:txEl>
                                              <p:pRg st="387" end="50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Information Overload</a:t>
            </a:r>
            <a:endParaRPr b="0" lang="en-US" sz="1800" spc="-1" strike="noStrike">
              <a:solidFill>
                <a:srgbClr val="000000"/>
              </a:solidFill>
              <a:uFill>
                <a:solidFill>
                  <a:srgbClr val="ffffff"/>
                </a:solidFill>
              </a:uFill>
              <a:latin typeface="Calibri"/>
            </a:endParaRPr>
          </a:p>
        </p:txBody>
      </p:sp>
      <p:sp>
        <p:nvSpPr>
          <p:cNvPr id="202" name="TextShape 2"/>
          <p:cNvSpPr txBox="1"/>
          <p:nvPr/>
        </p:nvSpPr>
        <p:spPr>
          <a:xfrm>
            <a:off x="457200" y="1600200"/>
            <a:ext cx="7619760" cy="5123880"/>
          </a:xfrm>
          <a:prstGeom prst="rect">
            <a:avLst/>
          </a:prstGeom>
          <a:noFill/>
          <a:ln>
            <a:noFill/>
          </a:ln>
        </p:spPr>
        <p:txBody>
          <a:bodyPr/>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Due to increased production of, and access to, information</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Gutenberg’s printing press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Industrial age production &amp; distribution</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Internet age production &amp; distribution</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Important impacts on…</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Work practices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Search &amp; info retrieval tools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Decision-making</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Has this problem been solved by…</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Google? Bing? Duck Duck Go?</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Gmail? Outlook?</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AI, machine learning, data mining?</a:t>
            </a:r>
            <a:endParaRPr b="0" lang="en-US" sz="1800" spc="-1" strike="noStrike">
              <a:solidFill>
                <a:srgbClr val="000000"/>
              </a:solidFill>
              <a:uFill>
                <a:solidFill>
                  <a:srgbClr val="ffffff"/>
                </a:solidFill>
              </a:uFill>
              <a:latin typeface="Calibri"/>
            </a:endParaRPr>
          </a:p>
        </p:txBody>
      </p:sp>
      <p:sp>
        <p:nvSpPr>
          <p:cNvPr id="203"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9A4A6E08-3DCE-4DC0-A549-65E5180379CF}"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204" name="Picture 4" descr=""/>
          <p:cNvPicPr/>
          <p:nvPr/>
        </p:nvPicPr>
        <p:blipFill>
          <a:blip r:embed="rId1"/>
          <a:srcRect l="0" t="0" r="0" b="6301"/>
          <a:stretch/>
        </p:blipFill>
        <p:spPr>
          <a:xfrm>
            <a:off x="4946400" y="3301920"/>
            <a:ext cx="3430080" cy="2418840"/>
          </a:xfrm>
          <a:prstGeom prst="rect">
            <a:avLst/>
          </a:prstGeom>
          <a:ln>
            <a:noFill/>
          </a:ln>
        </p:spPr>
      </p:pic>
    </p:spTree>
  </p:cSld>
  <p:timing>
    <p:tnLst>
      <p:par>
        <p:cTn id="279" dur="indefinite" restart="never" nodeType="tmRoot">
          <p:childTnLst>
            <p:seq>
              <p:cTn id="280" dur="indefinite" nodeType="mainSeq">
                <p:childTnLst>
                  <p:par>
                    <p:cTn id="281" fill="hold">
                      <p:stCondLst>
                        <p:cond delay="indefinite"/>
                      </p:stCondLst>
                      <p:childTnLst>
                        <p:par>
                          <p:cTn id="282" fill="hold">
                            <p:stCondLst>
                              <p:cond delay="0"/>
                            </p:stCondLst>
                            <p:childTnLst>
                              <p:par>
                                <p:cTn id="283" nodeType="clickEffect" fill="hold" presetClass="entr" presetID="1">
                                  <p:stCondLst>
                                    <p:cond delay="0"/>
                                  </p:stCondLst>
                                  <p:childTnLst>
                                    <p:set>
                                      <p:cBhvr>
                                        <p:cTn id="284" dur="1" fill="hold">
                                          <p:stCondLst>
                                            <p:cond delay="0"/>
                                          </p:stCondLst>
                                        </p:cTn>
                                        <p:tgtEl>
                                          <p:spTgt spid="202">
                                            <p:txEl>
                                              <p:pRg st="0" end="59"/>
                                            </p:txEl>
                                          </p:spTgt>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nodeType="clickEffect" fill="hold" presetClass="entr" presetID="1">
                                  <p:stCondLst>
                                    <p:cond delay="0"/>
                                  </p:stCondLst>
                                  <p:childTnLst>
                                    <p:set>
                                      <p:cBhvr>
                                        <p:cTn id="288" dur="1" fill="hold">
                                          <p:stCondLst>
                                            <p:cond delay="0"/>
                                          </p:stCondLst>
                                        </p:cTn>
                                        <p:tgtEl>
                                          <p:spTgt spid="202">
                                            <p:txEl>
                                              <p:pRg st="59" end="86"/>
                                            </p:txEl>
                                          </p:spTgt>
                                        </p:tgtEl>
                                        <p:attrNameLst>
                                          <p:attrName>style.visibility</p:attrName>
                                        </p:attrNameLst>
                                      </p:cBhvr>
                                      <p:to>
                                        <p:strVal val="visible"/>
                                      </p:to>
                                    </p:set>
                                  </p:childTnLst>
                                </p:cTn>
                              </p:par>
                              <p:par>
                                <p:cTn id="289" nodeType="withEffect" fill="hold" presetClass="entr" presetID="1">
                                  <p:stCondLst>
                                    <p:cond delay="0"/>
                                  </p:stCondLst>
                                  <p:childTnLst>
                                    <p:set>
                                      <p:cBhvr>
                                        <p:cTn id="290" dur="1" fill="hold">
                                          <p:stCondLst>
                                            <p:cond delay="0"/>
                                          </p:stCondLst>
                                        </p:cTn>
                                        <p:tgtEl>
                                          <p:spTgt spid="202">
                                            <p:txEl>
                                              <p:pRg st="86" end="127"/>
                                            </p:txEl>
                                          </p:spTgt>
                                        </p:tgtEl>
                                        <p:attrNameLst>
                                          <p:attrName>style.visibility</p:attrName>
                                        </p:attrNameLst>
                                      </p:cBhvr>
                                      <p:to>
                                        <p:strVal val="visible"/>
                                      </p:to>
                                    </p:set>
                                  </p:childTnLst>
                                </p:cTn>
                              </p:par>
                              <p:par>
                                <p:cTn id="291" nodeType="withEffect" fill="hold" presetClass="entr" presetID="1">
                                  <p:stCondLst>
                                    <p:cond delay="0"/>
                                  </p:stCondLst>
                                  <p:childTnLst>
                                    <p:set>
                                      <p:cBhvr>
                                        <p:cTn id="292" dur="1" fill="hold">
                                          <p:stCondLst>
                                            <p:cond delay="0"/>
                                          </p:stCondLst>
                                        </p:cTn>
                                        <p:tgtEl>
                                          <p:spTgt spid="202">
                                            <p:txEl>
                                              <p:pRg st="127" end="166"/>
                                            </p:txEl>
                                          </p:spTgt>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nodeType="clickEffect" fill="hold" presetClass="entr" presetID="1">
                                  <p:stCondLst>
                                    <p:cond delay="0"/>
                                  </p:stCondLst>
                                  <p:childTnLst>
                                    <p:set>
                                      <p:cBhvr>
                                        <p:cTn id="296" dur="1" fill="hold">
                                          <p:stCondLst>
                                            <p:cond delay="0"/>
                                          </p:stCondLst>
                                        </p:cTn>
                                        <p:tgtEl>
                                          <p:spTgt spid="202">
                                            <p:txEl>
                                              <p:pRg st="167" end="189"/>
                                            </p:txEl>
                                          </p:spTgt>
                                        </p:tgtEl>
                                        <p:attrNameLst>
                                          <p:attrName>style.visibility</p:attrName>
                                        </p:attrNameLst>
                                      </p:cBhvr>
                                      <p:to>
                                        <p:strVal val="visible"/>
                                      </p:to>
                                    </p:set>
                                  </p:childTnLst>
                                </p:cTn>
                              </p:par>
                              <p:par>
                                <p:cTn id="297" nodeType="withEffect" fill="hold" presetClass="entr" presetID="1">
                                  <p:stCondLst>
                                    <p:cond delay="0"/>
                                  </p:stCondLst>
                                  <p:childTnLst>
                                    <p:set>
                                      <p:cBhvr>
                                        <p:cTn id="298" dur="1" fill="hold">
                                          <p:stCondLst>
                                            <p:cond delay="0"/>
                                          </p:stCondLst>
                                        </p:cTn>
                                        <p:tgtEl>
                                          <p:spTgt spid="202">
                                            <p:txEl>
                                              <p:pRg st="189" end="204"/>
                                            </p:txEl>
                                          </p:spTgt>
                                        </p:tgtEl>
                                        <p:attrNameLst>
                                          <p:attrName>style.visibility</p:attrName>
                                        </p:attrNameLst>
                                      </p:cBhvr>
                                      <p:to>
                                        <p:strVal val="visible"/>
                                      </p:to>
                                    </p:set>
                                  </p:childTnLst>
                                </p:cTn>
                              </p:par>
                              <p:par>
                                <p:cTn id="299" nodeType="withEffect" fill="hold" presetClass="entr" presetID="1">
                                  <p:stCondLst>
                                    <p:cond delay="0"/>
                                  </p:stCondLst>
                                  <p:childTnLst>
                                    <p:set>
                                      <p:cBhvr>
                                        <p:cTn id="300" dur="1" fill="hold">
                                          <p:stCondLst>
                                            <p:cond delay="0"/>
                                          </p:stCondLst>
                                        </p:cTn>
                                        <p:tgtEl>
                                          <p:spTgt spid="202">
                                            <p:txEl>
                                              <p:pRg st="204" end="234"/>
                                            </p:txEl>
                                          </p:spTgt>
                                        </p:tgtEl>
                                        <p:attrNameLst>
                                          <p:attrName>style.visibility</p:attrName>
                                        </p:attrNameLst>
                                      </p:cBhvr>
                                      <p:to>
                                        <p:strVal val="visible"/>
                                      </p:to>
                                    </p:set>
                                  </p:childTnLst>
                                </p:cTn>
                              </p:par>
                              <p:par>
                                <p:cTn id="301" nodeType="withEffect" fill="hold" presetClass="entr" presetID="1">
                                  <p:stCondLst>
                                    <p:cond delay="0"/>
                                  </p:stCondLst>
                                  <p:childTnLst>
                                    <p:set>
                                      <p:cBhvr>
                                        <p:cTn id="302" dur="1" fill="hold">
                                          <p:stCondLst>
                                            <p:cond delay="0"/>
                                          </p:stCondLst>
                                        </p:cTn>
                                        <p:tgtEl>
                                          <p:spTgt spid="202">
                                            <p:txEl>
                                              <p:pRg st="234" end="250"/>
                                            </p:txEl>
                                          </p:spTgt>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204"/>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202">
                                            <p:txEl>
                                              <p:pRg st="251" end="284"/>
                                            </p:txEl>
                                          </p:spTgt>
                                        </p:tgtEl>
                                        <p:attrNameLst>
                                          <p:attrName>style.visibility</p:attrName>
                                        </p:attrNameLst>
                                      </p:cBhvr>
                                      <p:to>
                                        <p:strVal val="visible"/>
                                      </p:to>
                                    </p:set>
                                  </p:childTnLst>
                                </p:cTn>
                              </p:par>
                              <p:par>
                                <p:cTn id="311" nodeType="withEffect" fill="hold" presetClass="entr" presetID="1">
                                  <p:stCondLst>
                                    <p:cond delay="0"/>
                                  </p:stCondLst>
                                  <p:childTnLst>
                                    <p:set>
                                      <p:cBhvr>
                                        <p:cTn id="312" dur="1" fill="hold">
                                          <p:stCondLst>
                                            <p:cond delay="0"/>
                                          </p:stCondLst>
                                        </p:cTn>
                                        <p:tgtEl>
                                          <p:spTgt spid="202">
                                            <p:txEl>
                                              <p:pRg st="284" end="312"/>
                                            </p:txEl>
                                          </p:spTgt>
                                        </p:tgtEl>
                                        <p:attrNameLst>
                                          <p:attrName>style.visibility</p:attrName>
                                        </p:attrNameLst>
                                      </p:cBhvr>
                                      <p:to>
                                        <p:strVal val="visible"/>
                                      </p:to>
                                    </p:set>
                                  </p:childTnLst>
                                </p:cTn>
                              </p:par>
                              <p:par>
                                <p:cTn id="313" nodeType="withEffect" fill="hold" presetClass="entr" presetID="1">
                                  <p:stCondLst>
                                    <p:cond delay="0"/>
                                  </p:stCondLst>
                                  <p:childTnLst>
                                    <p:set>
                                      <p:cBhvr>
                                        <p:cTn id="314" dur="1" fill="hold">
                                          <p:stCondLst>
                                            <p:cond delay="0"/>
                                          </p:stCondLst>
                                        </p:cTn>
                                        <p:tgtEl>
                                          <p:spTgt spid="202">
                                            <p:txEl>
                                              <p:pRg st="312" end="328"/>
                                            </p:txEl>
                                          </p:spTgt>
                                        </p:tgtEl>
                                        <p:attrNameLst>
                                          <p:attrName>style.visibility</p:attrName>
                                        </p:attrNameLst>
                                      </p:cBhvr>
                                      <p:to>
                                        <p:strVal val="visible"/>
                                      </p:to>
                                    </p:set>
                                  </p:childTnLst>
                                </p:cTn>
                              </p:par>
                              <p:par>
                                <p:cTn id="315" nodeType="withEffect" fill="hold" presetClass="entr" presetID="1">
                                  <p:stCondLst>
                                    <p:cond delay="0"/>
                                  </p:stCondLst>
                                  <p:childTnLst>
                                    <p:set>
                                      <p:cBhvr>
                                        <p:cTn id="316" dur="1" fill="hold">
                                          <p:stCondLst>
                                            <p:cond delay="0"/>
                                          </p:stCondLst>
                                        </p:cTn>
                                        <p:tgtEl>
                                          <p:spTgt spid="202">
                                            <p:txEl>
                                              <p:pRg st="328" end="36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How information overload hurts organizations</a:t>
            </a:r>
            <a:endParaRPr b="0" lang="en-US" sz="1800" spc="-1" strike="noStrike">
              <a:solidFill>
                <a:srgbClr val="000000"/>
              </a:solidFill>
              <a:uFill>
                <a:solidFill>
                  <a:srgbClr val="ffffff"/>
                </a:solidFill>
              </a:uFill>
              <a:latin typeface="Calibri"/>
            </a:endParaRPr>
          </a:p>
        </p:txBody>
      </p:sp>
      <p:sp>
        <p:nvSpPr>
          <p:cNvPr id="206" name="TextShape 2"/>
          <p:cNvSpPr txBox="1"/>
          <p:nvPr/>
        </p:nvSpPr>
        <p:spPr>
          <a:xfrm>
            <a:off x="457200" y="1832760"/>
            <a:ext cx="7977960" cy="4567680"/>
          </a:xfrm>
          <a:prstGeom prst="rect">
            <a:avLst/>
          </a:prstGeom>
          <a:noFill/>
          <a:ln>
            <a:noFill/>
          </a:ln>
        </p:spPr>
        <p:txBody>
          <a:bodyPr/>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Lost time as employees wade through non-useful information (spam, reply-all threads, etc.)</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Workplace interruptions (cell buzzing, email alerts, social media)</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Microsoft study found it takes people 24 minutes to return to a task after being interrupted by an email</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Harvard study found reduced creativity when work is interrupted</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Equivalent to losing 10 IQ points!</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Delayed decision making due to lack of response via technology</a:t>
            </a:r>
            <a:endParaRPr b="0" lang="en-US" sz="2200" spc="-1" strike="noStrike">
              <a:solidFill>
                <a:srgbClr val="000000"/>
              </a:solidFill>
              <a:uFill>
                <a:solidFill>
                  <a:srgbClr val="ffffff"/>
                </a:solidFill>
              </a:uFill>
              <a:latin typeface="Calibri"/>
            </a:endParaRPr>
          </a:p>
        </p:txBody>
      </p:sp>
      <p:sp>
        <p:nvSpPr>
          <p:cNvPr id="207"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8EFA604B-48CC-4630-927A-3E1F36715791}"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317" dur="indefinite" restart="never" nodeType="tmRoot">
          <p:childTnLst>
            <p:seq>
              <p:cTn id="318" dur="indefinite" nodeType="mainSeq">
                <p:childTnLst>
                  <p:par>
                    <p:cTn id="319" fill="hold">
                      <p:stCondLst>
                        <p:cond delay="indefinite"/>
                      </p:stCondLst>
                      <p:childTnLst>
                        <p:par>
                          <p:cTn id="320" fill="hold">
                            <p:stCondLst>
                              <p:cond delay="0"/>
                            </p:stCondLst>
                            <p:childTnLst>
                              <p:par>
                                <p:cTn id="321" nodeType="clickEffect" fill="hold" presetClass="entr" presetID="1">
                                  <p:stCondLst>
                                    <p:cond delay="0"/>
                                  </p:stCondLst>
                                  <p:childTnLst>
                                    <p:set>
                                      <p:cBhvr>
                                        <p:cTn id="322" dur="1" fill="hold">
                                          <p:stCondLst>
                                            <p:cond delay="0"/>
                                          </p:stCondLst>
                                        </p:cTn>
                                        <p:tgtEl>
                                          <p:spTgt spid="206">
                                            <p:txEl>
                                              <p:pRg st="0" end="91"/>
                                            </p:txEl>
                                          </p:spTgt>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
                                  <p:stCondLst>
                                    <p:cond delay="0"/>
                                  </p:stCondLst>
                                  <p:childTnLst>
                                    <p:set>
                                      <p:cBhvr>
                                        <p:cTn id="326" dur="1" fill="hold">
                                          <p:stCondLst>
                                            <p:cond delay="0"/>
                                          </p:stCondLst>
                                        </p:cTn>
                                        <p:tgtEl>
                                          <p:spTgt spid="206">
                                            <p:txEl>
                                              <p:pRg st="92" end="159"/>
                                            </p:txEl>
                                          </p:spTgt>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nodeType="clickEffect" fill="hold" presetClass="entr" presetID="1">
                                  <p:stCondLst>
                                    <p:cond delay="0"/>
                                  </p:stCondLst>
                                  <p:childTnLst>
                                    <p:set>
                                      <p:cBhvr>
                                        <p:cTn id="330" dur="1" fill="hold">
                                          <p:stCondLst>
                                            <p:cond delay="0"/>
                                          </p:stCondLst>
                                        </p:cTn>
                                        <p:tgtEl>
                                          <p:spTgt spid="206">
                                            <p:txEl>
                                              <p:pRg st="159" end="264"/>
                                            </p:txEl>
                                          </p:spTgt>
                                        </p:tgtEl>
                                        <p:attrNameLst>
                                          <p:attrName>style.visibility</p:attrName>
                                        </p:attrNameLst>
                                      </p:cBhvr>
                                      <p:to>
                                        <p:strVal val="visible"/>
                                      </p:to>
                                    </p:set>
                                  </p:childTnLst>
                                </p:cTn>
                              </p:par>
                              <p:par>
                                <p:cTn id="331" nodeType="withEffect" fill="hold" presetClass="entr" presetID="1">
                                  <p:stCondLst>
                                    <p:cond delay="0"/>
                                  </p:stCondLst>
                                  <p:childTnLst>
                                    <p:set>
                                      <p:cBhvr>
                                        <p:cTn id="332" dur="1" fill="hold">
                                          <p:stCondLst>
                                            <p:cond delay="0"/>
                                          </p:stCondLst>
                                        </p:cTn>
                                        <p:tgtEl>
                                          <p:spTgt spid="206">
                                            <p:txEl>
                                              <p:pRg st="264" end="328"/>
                                            </p:txEl>
                                          </p:spTgt>
                                        </p:tgtEl>
                                        <p:attrNameLst>
                                          <p:attrName>style.visibility</p:attrName>
                                        </p:attrNameLst>
                                      </p:cBhvr>
                                      <p:to>
                                        <p:strVal val="visible"/>
                                      </p:to>
                                    </p:set>
                                  </p:childTnLst>
                                </p:cTn>
                              </p:par>
                              <p:par>
                                <p:cTn id="333" nodeType="withEffect" fill="hold" presetClass="entr" presetID="1">
                                  <p:stCondLst>
                                    <p:cond delay="0"/>
                                  </p:stCondLst>
                                  <p:childTnLst>
                                    <p:set>
                                      <p:cBhvr>
                                        <p:cTn id="334" dur="1" fill="hold">
                                          <p:stCondLst>
                                            <p:cond delay="0"/>
                                          </p:stCondLst>
                                        </p:cTn>
                                        <p:tgtEl>
                                          <p:spTgt spid="206">
                                            <p:txEl>
                                              <p:pRg st="328" end="363"/>
                                            </p:txEl>
                                          </p:spTgt>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1">
                                  <p:stCondLst>
                                    <p:cond delay="0"/>
                                  </p:stCondLst>
                                  <p:childTnLst>
                                    <p:set>
                                      <p:cBhvr>
                                        <p:cTn id="338" dur="1" fill="hold">
                                          <p:stCondLst>
                                            <p:cond delay="0"/>
                                          </p:stCondLst>
                                        </p:cTn>
                                        <p:tgtEl>
                                          <p:spTgt spid="206">
                                            <p:txEl>
                                              <p:pRg st="364" end="42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457200" y="274680"/>
            <a:ext cx="7619760" cy="1142640"/>
          </a:xfrm>
          <a:prstGeom prst="rect">
            <a:avLst/>
          </a:prstGeom>
          <a:noFill/>
          <a:ln>
            <a:noFill/>
          </a:ln>
        </p:spPr>
        <p:txBody>
          <a:bodyPr anchor="ctr"/>
          <a:p>
            <a:pPr>
              <a:lnSpc>
                <a:spcPct val="100000"/>
              </a:lnSpc>
            </a:pPr>
            <a:r>
              <a:rPr b="0" lang="en-US" sz="4000" spc="-97" strike="noStrike">
                <a:solidFill>
                  <a:srgbClr val="b81821"/>
                </a:solidFill>
                <a:uFill>
                  <a:solidFill>
                    <a:srgbClr val="ffffff"/>
                  </a:solidFill>
                </a:uFill>
                <a:latin typeface="Cambria"/>
              </a:rPr>
              <a:t>Icebreaker: Info Seeking this Week</a:t>
            </a:r>
            <a:endParaRPr b="0" lang="en-US" sz="1800" spc="-1" strike="noStrike">
              <a:solidFill>
                <a:srgbClr val="000000"/>
              </a:solidFill>
              <a:uFill>
                <a:solidFill>
                  <a:srgbClr val="ffffff"/>
                </a:solidFill>
              </a:uFill>
              <a:latin typeface="Calibri"/>
            </a:endParaRPr>
          </a:p>
        </p:txBody>
      </p:sp>
      <p:sp>
        <p:nvSpPr>
          <p:cNvPr id="134"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2D1E8BD8-17A4-4A62-8D05-596DBC64DF5F}"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35" name="Picture 1" descr=""/>
          <p:cNvPicPr/>
          <p:nvPr/>
        </p:nvPicPr>
        <p:blipFill>
          <a:blip r:embed="rId1"/>
          <a:stretch/>
        </p:blipFill>
        <p:spPr>
          <a:xfrm>
            <a:off x="694440" y="0"/>
            <a:ext cx="6857640" cy="6857640"/>
          </a:xfrm>
          <a:prstGeom prst="rect">
            <a:avLst/>
          </a:prstGeom>
          <a:ln>
            <a:noFill/>
          </a:ln>
        </p:spPr>
      </p:pic>
      <p:sp>
        <p:nvSpPr>
          <p:cNvPr id="136" name="CustomShape 3"/>
          <p:cNvSpPr/>
          <p:nvPr/>
        </p:nvSpPr>
        <p:spPr>
          <a:xfrm>
            <a:off x="1705320" y="6468480"/>
            <a:ext cx="498168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a6a6a6"/>
                </a:solidFill>
                <a:uFill>
                  <a:solidFill>
                    <a:srgbClr val="ffffff"/>
                  </a:solidFill>
                </a:uFill>
                <a:latin typeface="Calibri"/>
              </a:rPr>
              <a:t>https://www.nrdc.org/sites/default/files/sneezing-report-2015.pdf</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1">
                                  <p:stCondLst>
                                    <p:cond delay="0"/>
                                  </p:stCondLst>
                                  <p:childTnLst>
                                    <p:set>
                                      <p:cBhvr>
                                        <p:cTn id="8" dur="1" fill="hold">
                                          <p:stCondLst>
                                            <p:cond delay="0"/>
                                          </p:stCondLst>
                                        </p:cTn>
                                        <p:tgtEl>
                                          <p:spTgt spid="135"/>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457200" y="274680"/>
            <a:ext cx="7924320" cy="1142640"/>
          </a:xfrm>
          <a:prstGeom prst="rect">
            <a:avLst/>
          </a:prstGeom>
          <a:noFill/>
          <a:ln>
            <a:noFill/>
          </a:ln>
        </p:spPr>
        <p:txBody>
          <a:bodyPr anchor="ctr"/>
          <a:p>
            <a:pPr>
              <a:lnSpc>
                <a:spcPct val="100000"/>
              </a:lnSpc>
            </a:pPr>
            <a:r>
              <a:rPr b="0" lang="en-US" sz="3900" spc="-97" strike="noStrike">
                <a:solidFill>
                  <a:srgbClr val="b81821"/>
                </a:solidFill>
                <a:uFill>
                  <a:solidFill>
                    <a:srgbClr val="ffffff"/>
                  </a:solidFill>
                </a:uFill>
                <a:latin typeface="Cambria"/>
              </a:rPr>
              <a:t>Costs of Information Searching Online</a:t>
            </a:r>
            <a:endParaRPr b="0" lang="en-US" sz="1800" spc="-1" strike="noStrike">
              <a:solidFill>
                <a:srgbClr val="000000"/>
              </a:solidFill>
              <a:uFill>
                <a:solidFill>
                  <a:srgbClr val="ffffff"/>
                </a:solidFill>
              </a:uFill>
              <a:latin typeface="Calibri"/>
            </a:endParaRPr>
          </a:p>
        </p:txBody>
      </p:sp>
      <p:sp>
        <p:nvSpPr>
          <p:cNvPr id="209" name="TextShape 2"/>
          <p:cNvSpPr txBox="1"/>
          <p:nvPr/>
        </p:nvSpPr>
        <p:spPr>
          <a:xfrm>
            <a:off x="457200" y="1600200"/>
            <a:ext cx="7619760" cy="4800240"/>
          </a:xfrm>
          <a:prstGeom prst="rect">
            <a:avLst/>
          </a:prstGeom>
          <a:noFill/>
          <a:ln>
            <a:noFill/>
          </a:ln>
        </p:spPr>
        <p:txBody>
          <a:bodyPr/>
          <a:p>
            <a:pPr marL="114480">
              <a:lnSpc>
                <a:spcPct val="100000"/>
              </a:lnSpc>
            </a:pPr>
            <a:r>
              <a:rPr b="1" lang="en-US" sz="2200" spc="-1" strike="noStrike">
                <a:solidFill>
                  <a:srgbClr val="000000"/>
                </a:solidFill>
                <a:uFill>
                  <a:solidFill>
                    <a:srgbClr val="ffffff"/>
                  </a:solidFill>
                </a:uFill>
                <a:latin typeface="Calibri"/>
              </a:rPr>
              <a:t>Examples of online transaction costs</a:t>
            </a:r>
            <a:r>
              <a:rPr b="0" lang="en-US" sz="2200" spc="-1" strike="noStrike">
                <a:solidFill>
                  <a:srgbClr val="000000"/>
                </a:solidFill>
                <a:uFill>
                  <a:solidFill>
                    <a:srgbClr val="ffffff"/>
                  </a:solidFill>
                </a:uFill>
                <a:latin typeface="Calibri"/>
              </a:rPr>
              <a:t>: searching, evaluating, validating online information</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r>
              <a:rPr b="1" lang="en-US" sz="2200" spc="-1" strike="noStrike">
                <a:solidFill>
                  <a:srgbClr val="000000"/>
                </a:solidFill>
                <a:uFill>
                  <a:solidFill>
                    <a:srgbClr val="ffffff"/>
                  </a:solidFill>
                </a:uFill>
                <a:latin typeface="Calibri"/>
              </a:rPr>
              <a:t>Negative network externality: </a:t>
            </a:r>
            <a:r>
              <a:rPr b="0" lang="en-US" sz="2200" spc="-1" strike="noStrike">
                <a:solidFill>
                  <a:srgbClr val="000000"/>
                </a:solidFill>
                <a:uFill>
                  <a:solidFill>
                    <a:srgbClr val="ffffff"/>
                  </a:solidFill>
                </a:uFill>
                <a:latin typeface="Calibri"/>
              </a:rPr>
              <a:t>searching for specific information impacted by increased quantity of documents available</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r>
              <a:rPr b="1" lang="en-US" sz="2200" spc="-1" strike="noStrike">
                <a:solidFill>
                  <a:srgbClr val="000000"/>
                </a:solidFill>
                <a:uFill>
                  <a:solidFill>
                    <a:srgbClr val="ffffff"/>
                  </a:solidFill>
                </a:uFill>
                <a:latin typeface="Calibri"/>
              </a:rPr>
              <a:t>Ways to minimize search costs: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Wingdings" charset="2"/>
              <a:buChar char=""/>
            </a:pPr>
            <a:r>
              <a:rPr b="0" lang="en-US" sz="2000" spc="-1" strike="noStrike">
                <a:solidFill>
                  <a:srgbClr val="000000"/>
                </a:solidFill>
                <a:uFill>
                  <a:solidFill>
                    <a:srgbClr val="ffffff"/>
                  </a:solidFill>
                </a:uFill>
                <a:latin typeface="Calibri"/>
              </a:rPr>
              <a:t>Brand loyalty</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Wingdings" charset="2"/>
              <a:buChar char=""/>
            </a:pPr>
            <a:r>
              <a:rPr b="0" lang="en-US" sz="2000" spc="-1" strike="noStrike">
                <a:solidFill>
                  <a:srgbClr val="000000"/>
                </a:solidFill>
                <a:uFill>
                  <a:solidFill>
                    <a:srgbClr val="ffffff"/>
                  </a:solidFill>
                </a:uFill>
                <a:latin typeface="Calibri"/>
              </a:rPr>
              <a:t>Find trusted news providers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Wingdings" charset="2"/>
              <a:buChar char=""/>
            </a:pPr>
            <a:r>
              <a:rPr b="0" lang="en-US" sz="2000" spc="-1" strike="noStrike">
                <a:solidFill>
                  <a:srgbClr val="000000"/>
                </a:solidFill>
                <a:uFill>
                  <a:solidFill>
                    <a:srgbClr val="ffffff"/>
                  </a:solidFill>
                </a:uFill>
                <a:latin typeface="Calibri"/>
              </a:rPr>
              <a:t>Search &amp; news aggregators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Wingdings" charset="2"/>
              <a:buChar char=""/>
            </a:pPr>
            <a:r>
              <a:rPr b="0" lang="en-US" sz="2000" spc="-1" strike="noStrike">
                <a:solidFill>
                  <a:srgbClr val="000000"/>
                </a:solidFill>
                <a:uFill>
                  <a:solidFill>
                    <a:srgbClr val="ffffff"/>
                  </a:solidFill>
                </a:uFill>
                <a:latin typeface="Calibri"/>
              </a:rPr>
              <a:t>Authentication services (e.g., VeriSign, Norton)</a:t>
            </a:r>
            <a:endParaRPr b="0" lang="en-US" sz="1800" spc="-1" strike="noStrike">
              <a:solidFill>
                <a:srgbClr val="000000"/>
              </a:solidFill>
              <a:uFill>
                <a:solidFill>
                  <a:srgbClr val="ffffff"/>
                </a:solidFill>
              </a:uFill>
              <a:latin typeface="Calibri"/>
            </a:endParaRPr>
          </a:p>
        </p:txBody>
      </p:sp>
      <p:sp>
        <p:nvSpPr>
          <p:cNvPr id="210"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8E26D45D-0EE1-4F65-99A6-1A1DA039D6E0}"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339" dur="indefinite" restart="never" nodeType="tmRoot">
          <p:childTnLst>
            <p:seq>
              <p:cTn id="340" dur="indefinite" nodeType="mainSeq">
                <p:childTnLst>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209">
                                            <p:txEl>
                                              <p:pRg st="0" end="91"/>
                                            </p:txEl>
                                          </p:spTgt>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209">
                                            <p:txEl>
                                              <p:pRg st="92" end="211"/>
                                            </p:txEl>
                                          </p:spTgt>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209">
                                            <p:txEl>
                                              <p:pRg st="212" end="243"/>
                                            </p:txEl>
                                          </p:spTgt>
                                        </p:tgtEl>
                                        <p:attrNameLst>
                                          <p:attrName>style.visibility</p:attrName>
                                        </p:attrNameLst>
                                      </p:cBhvr>
                                      <p:to>
                                        <p:strVal val="visible"/>
                                      </p:to>
                                    </p:set>
                                  </p:childTnLst>
                                </p:cTn>
                              </p:par>
                              <p:par>
                                <p:cTn id="353" nodeType="withEffect" fill="hold" presetClass="entr" presetID="1">
                                  <p:stCondLst>
                                    <p:cond delay="0"/>
                                  </p:stCondLst>
                                  <p:childTnLst>
                                    <p:set>
                                      <p:cBhvr>
                                        <p:cTn id="354" dur="1" fill="hold">
                                          <p:stCondLst>
                                            <p:cond delay="0"/>
                                          </p:stCondLst>
                                        </p:cTn>
                                        <p:tgtEl>
                                          <p:spTgt spid="209">
                                            <p:txEl>
                                              <p:pRg st="243" end="257"/>
                                            </p:txEl>
                                          </p:spTgt>
                                        </p:tgtEl>
                                        <p:attrNameLst>
                                          <p:attrName>style.visibility</p:attrName>
                                        </p:attrNameLst>
                                      </p:cBhvr>
                                      <p:to>
                                        <p:strVal val="visible"/>
                                      </p:to>
                                    </p:set>
                                  </p:childTnLst>
                                </p:cTn>
                              </p:par>
                              <p:par>
                                <p:cTn id="355" nodeType="withEffect" fill="hold" presetClass="entr" presetID="1">
                                  <p:stCondLst>
                                    <p:cond delay="0"/>
                                  </p:stCondLst>
                                  <p:childTnLst>
                                    <p:set>
                                      <p:cBhvr>
                                        <p:cTn id="356" dur="1" fill="hold">
                                          <p:stCondLst>
                                            <p:cond delay="0"/>
                                          </p:stCondLst>
                                        </p:cTn>
                                        <p:tgtEl>
                                          <p:spTgt spid="209">
                                            <p:txEl>
                                              <p:pRg st="257" end="285"/>
                                            </p:txEl>
                                          </p:spTgt>
                                        </p:tgtEl>
                                        <p:attrNameLst>
                                          <p:attrName>style.visibility</p:attrName>
                                        </p:attrNameLst>
                                      </p:cBhvr>
                                      <p:to>
                                        <p:strVal val="visible"/>
                                      </p:to>
                                    </p:set>
                                  </p:childTnLst>
                                </p:cTn>
                              </p:par>
                              <p:par>
                                <p:cTn id="357" nodeType="withEffect" fill="hold" presetClass="entr" presetID="1">
                                  <p:stCondLst>
                                    <p:cond delay="0"/>
                                  </p:stCondLst>
                                  <p:childTnLst>
                                    <p:set>
                                      <p:cBhvr>
                                        <p:cTn id="358" dur="1" fill="hold">
                                          <p:stCondLst>
                                            <p:cond delay="0"/>
                                          </p:stCondLst>
                                        </p:cTn>
                                        <p:tgtEl>
                                          <p:spTgt spid="209">
                                            <p:txEl>
                                              <p:pRg st="285" end="311"/>
                                            </p:txEl>
                                          </p:spTgt>
                                        </p:tgtEl>
                                        <p:attrNameLst>
                                          <p:attrName>style.visibility</p:attrName>
                                        </p:attrNameLst>
                                      </p:cBhvr>
                                      <p:to>
                                        <p:strVal val="visible"/>
                                      </p:to>
                                    </p:set>
                                  </p:childTnLst>
                                </p:cTn>
                              </p:par>
                              <p:par>
                                <p:cTn id="359" nodeType="withEffect" fill="hold" presetClass="entr" presetID="1">
                                  <p:stCondLst>
                                    <p:cond delay="0"/>
                                  </p:stCondLst>
                                  <p:childTnLst>
                                    <p:set>
                                      <p:cBhvr>
                                        <p:cTn id="360" dur="1" fill="hold">
                                          <p:stCondLst>
                                            <p:cond delay="0"/>
                                          </p:stCondLst>
                                        </p:cTn>
                                        <p:tgtEl>
                                          <p:spTgt spid="209">
                                            <p:txEl>
                                              <p:pRg st="311" end="36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457200" y="274680"/>
            <a:ext cx="7619760" cy="1142640"/>
          </a:xfrm>
          <a:prstGeom prst="rect">
            <a:avLst/>
          </a:prstGeom>
          <a:noFill/>
          <a:ln>
            <a:noFill/>
          </a:ln>
        </p:spPr>
        <p:txBody>
          <a:bodyPr anchor="ctr"/>
          <a:p>
            <a:pPr>
              <a:lnSpc>
                <a:spcPct val="100000"/>
              </a:lnSpc>
            </a:pPr>
            <a:r>
              <a:rPr b="0" lang="en-US" sz="4200" spc="-97" strike="noStrike">
                <a:solidFill>
                  <a:srgbClr val="b81821"/>
                </a:solidFill>
                <a:uFill>
                  <a:solidFill>
                    <a:srgbClr val="ffffff"/>
                  </a:solidFill>
                </a:uFill>
                <a:latin typeface="Cambria"/>
              </a:rPr>
              <a:t>Solutions to information overload</a:t>
            </a:r>
            <a:endParaRPr b="0" lang="en-US" sz="1800" spc="-1" strike="noStrike">
              <a:solidFill>
                <a:srgbClr val="000000"/>
              </a:solidFill>
              <a:uFill>
                <a:solidFill>
                  <a:srgbClr val="ffffff"/>
                </a:solidFill>
              </a:uFill>
              <a:latin typeface="Calibri"/>
            </a:endParaRPr>
          </a:p>
        </p:txBody>
      </p:sp>
      <p:sp>
        <p:nvSpPr>
          <p:cNvPr id="212" name="TextShape 2"/>
          <p:cNvSpPr txBox="1"/>
          <p:nvPr/>
        </p:nvSpPr>
        <p:spPr>
          <a:xfrm>
            <a:off x="457200" y="1600200"/>
            <a:ext cx="7619760" cy="4800240"/>
          </a:xfrm>
          <a:prstGeom prst="rect">
            <a:avLst/>
          </a:prstGeom>
          <a:noFill/>
          <a:ln>
            <a:noFill/>
          </a:ln>
        </p:spPr>
        <p:txBody>
          <a:bodyPr/>
          <a:p>
            <a:pPr marL="114480">
              <a:lnSpc>
                <a:spcPct val="100000"/>
              </a:lnSpc>
            </a:pPr>
            <a:r>
              <a:rPr b="1" lang="en-US" sz="2200" spc="-1" strike="noStrike">
                <a:solidFill>
                  <a:srgbClr val="000000"/>
                </a:solidFill>
                <a:uFill>
                  <a:solidFill>
                    <a:srgbClr val="ffffff"/>
                  </a:solidFill>
                </a:uFill>
                <a:latin typeface="Calibri"/>
              </a:rPr>
              <a:t>Technological change:</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New technologies to help manage flow of information</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Increasingly sophisticated search engines &amp; software</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r>
              <a:rPr b="1" lang="en-US" sz="2200" spc="-1" strike="noStrike">
                <a:solidFill>
                  <a:srgbClr val="000000"/>
                </a:solidFill>
                <a:uFill>
                  <a:solidFill>
                    <a:srgbClr val="ffffff"/>
                  </a:solidFill>
                </a:uFill>
                <a:latin typeface="Calibri"/>
              </a:rPr>
              <a:t>Cultural change:</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Organizational norms for electronic communication</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Need to balance sender &amp; receiver costs</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r>
              <a:rPr b="1" lang="en-US" sz="2200" spc="-1" strike="noStrike">
                <a:solidFill>
                  <a:srgbClr val="000000"/>
                </a:solidFill>
                <a:uFill>
                  <a:solidFill>
                    <a:srgbClr val="ffffff"/>
                  </a:solidFill>
                </a:uFill>
                <a:latin typeface="Calibri"/>
              </a:rPr>
              <a:t>Information literacy:</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Improve individuals’ skills for finding, evaluating, &amp; using info</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Most of you are novice searchers: we’ll change that!</a:t>
            </a:r>
            <a:endParaRPr b="0" lang="en-US" sz="2200" spc="-1" strike="noStrike">
              <a:solidFill>
                <a:srgbClr val="000000"/>
              </a:solidFill>
              <a:uFill>
                <a:solidFill>
                  <a:srgbClr val="ffffff"/>
                </a:solidFill>
              </a:uFill>
              <a:latin typeface="Calibri"/>
            </a:endParaRPr>
          </a:p>
        </p:txBody>
      </p:sp>
      <p:sp>
        <p:nvSpPr>
          <p:cNvPr id="213"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279891FD-5B2F-4ED2-B4BD-A875D362236C}"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212">
                                            <p:txEl>
                                              <p:pRg st="0" end="22"/>
                                            </p:txEl>
                                          </p:spTgt>
                                        </p:tgtEl>
                                        <p:attrNameLst>
                                          <p:attrName>style.visibility</p:attrName>
                                        </p:attrNameLst>
                                      </p:cBhvr>
                                      <p:to>
                                        <p:strVal val="visible"/>
                                      </p:to>
                                    </p:set>
                                  </p:childTnLst>
                                </p:cTn>
                              </p:par>
                              <p:par>
                                <p:cTn id="367" nodeType="withEffect" fill="hold" presetClass="entr" presetID="1">
                                  <p:stCondLst>
                                    <p:cond delay="0"/>
                                  </p:stCondLst>
                                  <p:childTnLst>
                                    <p:set>
                                      <p:cBhvr>
                                        <p:cTn id="368" dur="1" fill="hold">
                                          <p:stCondLst>
                                            <p:cond delay="0"/>
                                          </p:stCondLst>
                                        </p:cTn>
                                        <p:tgtEl>
                                          <p:spTgt spid="212">
                                            <p:txEl>
                                              <p:pRg st="22" end="74"/>
                                            </p:txEl>
                                          </p:spTgt>
                                        </p:tgtEl>
                                        <p:attrNameLst>
                                          <p:attrName>style.visibility</p:attrName>
                                        </p:attrNameLst>
                                      </p:cBhvr>
                                      <p:to>
                                        <p:strVal val="visible"/>
                                      </p:to>
                                    </p:set>
                                  </p:childTnLst>
                                </p:cTn>
                              </p:par>
                              <p:par>
                                <p:cTn id="369" nodeType="withEffect" fill="hold" presetClass="entr" presetID="1">
                                  <p:stCondLst>
                                    <p:cond delay="0"/>
                                  </p:stCondLst>
                                  <p:childTnLst>
                                    <p:set>
                                      <p:cBhvr>
                                        <p:cTn id="370" dur="1" fill="hold">
                                          <p:stCondLst>
                                            <p:cond delay="0"/>
                                          </p:stCondLst>
                                        </p:cTn>
                                        <p:tgtEl>
                                          <p:spTgt spid="212">
                                            <p:txEl>
                                              <p:pRg st="74" end="127"/>
                                            </p:txEl>
                                          </p:spTgt>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212">
                                            <p:txEl>
                                              <p:pRg st="128" end="145"/>
                                            </p:txEl>
                                          </p:spTgt>
                                        </p:tgtEl>
                                        <p:attrNameLst>
                                          <p:attrName>style.visibility</p:attrName>
                                        </p:attrNameLst>
                                      </p:cBhvr>
                                      <p:to>
                                        <p:strVal val="visible"/>
                                      </p:to>
                                    </p:set>
                                  </p:childTnLst>
                                </p:cTn>
                              </p:par>
                              <p:par>
                                <p:cTn id="375" nodeType="withEffect" fill="hold" presetClass="entr" presetID="1">
                                  <p:stCondLst>
                                    <p:cond delay="0"/>
                                  </p:stCondLst>
                                  <p:childTnLst>
                                    <p:set>
                                      <p:cBhvr>
                                        <p:cTn id="376" dur="1" fill="hold">
                                          <p:stCondLst>
                                            <p:cond delay="0"/>
                                          </p:stCondLst>
                                        </p:cTn>
                                        <p:tgtEl>
                                          <p:spTgt spid="212">
                                            <p:txEl>
                                              <p:pRg st="145" end="195"/>
                                            </p:txEl>
                                          </p:spTgt>
                                        </p:tgtEl>
                                        <p:attrNameLst>
                                          <p:attrName>style.visibility</p:attrName>
                                        </p:attrNameLst>
                                      </p:cBhvr>
                                      <p:to>
                                        <p:strVal val="visible"/>
                                      </p:to>
                                    </p:set>
                                  </p:childTnLst>
                                </p:cTn>
                              </p:par>
                              <p:par>
                                <p:cTn id="377" nodeType="withEffect" fill="hold" presetClass="entr" presetID="1">
                                  <p:stCondLst>
                                    <p:cond delay="0"/>
                                  </p:stCondLst>
                                  <p:childTnLst>
                                    <p:set>
                                      <p:cBhvr>
                                        <p:cTn id="378" dur="1" fill="hold">
                                          <p:stCondLst>
                                            <p:cond delay="0"/>
                                          </p:stCondLst>
                                        </p:cTn>
                                        <p:tgtEl>
                                          <p:spTgt spid="212">
                                            <p:txEl>
                                              <p:pRg st="195" end="235"/>
                                            </p:txEl>
                                          </p:spTgt>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212">
                                            <p:txEl>
                                              <p:pRg st="236" end="258"/>
                                            </p:txEl>
                                          </p:spTgt>
                                        </p:tgtEl>
                                        <p:attrNameLst>
                                          <p:attrName>style.visibility</p:attrName>
                                        </p:attrNameLst>
                                      </p:cBhvr>
                                      <p:to>
                                        <p:strVal val="visible"/>
                                      </p:to>
                                    </p:set>
                                  </p:childTnLst>
                                </p:cTn>
                              </p:par>
                              <p:par>
                                <p:cTn id="383" nodeType="withEffect" fill="hold" presetClass="entr" presetID="1">
                                  <p:stCondLst>
                                    <p:cond delay="0"/>
                                  </p:stCondLst>
                                  <p:childTnLst>
                                    <p:set>
                                      <p:cBhvr>
                                        <p:cTn id="384" dur="1" fill="hold">
                                          <p:stCondLst>
                                            <p:cond delay="0"/>
                                          </p:stCondLst>
                                        </p:cTn>
                                        <p:tgtEl>
                                          <p:spTgt spid="212">
                                            <p:txEl>
                                              <p:pRg st="258" end="324"/>
                                            </p:txEl>
                                          </p:spTgt>
                                        </p:tgtEl>
                                        <p:attrNameLst>
                                          <p:attrName>style.visibility</p:attrName>
                                        </p:attrNameLst>
                                      </p:cBhvr>
                                      <p:to>
                                        <p:strVal val="visible"/>
                                      </p:to>
                                    </p:set>
                                  </p:childTnLst>
                                </p:cTn>
                              </p:par>
                              <p:par>
                                <p:cTn id="385" nodeType="withEffect" fill="hold" presetClass="entr" presetID="1">
                                  <p:stCondLst>
                                    <p:cond delay="0"/>
                                  </p:stCondLst>
                                  <p:childTnLst>
                                    <p:set>
                                      <p:cBhvr>
                                        <p:cTn id="386" dur="1" fill="hold">
                                          <p:stCondLst>
                                            <p:cond delay="0"/>
                                          </p:stCondLst>
                                        </p:cTn>
                                        <p:tgtEl>
                                          <p:spTgt spid="212">
                                            <p:txEl>
                                              <p:pRg st="324" end="37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Activity: Information Seeking</a:t>
            </a:r>
            <a:endParaRPr b="0" lang="en-US" sz="1800" spc="-1" strike="noStrike">
              <a:solidFill>
                <a:srgbClr val="000000"/>
              </a:solidFill>
              <a:uFill>
                <a:solidFill>
                  <a:srgbClr val="ffffff"/>
                </a:solidFill>
              </a:uFill>
              <a:latin typeface="Calibri"/>
            </a:endParaRPr>
          </a:p>
        </p:txBody>
      </p:sp>
      <p:sp>
        <p:nvSpPr>
          <p:cNvPr id="215" name="TextShape 2"/>
          <p:cNvSpPr txBox="1"/>
          <p:nvPr/>
        </p:nvSpPr>
        <p:spPr>
          <a:xfrm>
            <a:off x="457200" y="1803960"/>
            <a:ext cx="7970400" cy="4596480"/>
          </a:xfrm>
          <a:prstGeom prst="rect">
            <a:avLst/>
          </a:prstGeom>
          <a:noFill/>
          <a:ln>
            <a:noFill/>
          </a:ln>
        </p:spPr>
        <p:txBody>
          <a:bodyPr/>
          <a:p>
            <a:pPr marL="114480">
              <a:lnSpc>
                <a:spcPct val="100000"/>
              </a:lnSpc>
            </a:pPr>
            <a:r>
              <a:rPr b="0" i="1" lang="en-US" sz="2600" spc="-1" strike="noStrike">
                <a:solidFill>
                  <a:srgbClr val="000000"/>
                </a:solidFill>
                <a:uFill>
                  <a:solidFill>
                    <a:srgbClr val="ffffff"/>
                  </a:solidFill>
                </a:uFill>
                <a:latin typeface="Calibri"/>
              </a:rPr>
              <a:t>In pairs, discuss how you would find information about…</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How your boss likes her coffee (after she asks you to get her some stat!)</a:t>
            </a: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What your professor means in the directions of an assignment… 3 hours before it’s due!</a:t>
            </a: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The best treatment option for your infant’s diaper rash</a:t>
            </a: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Who in your office you should avoid</a:t>
            </a: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Whether your clothes were made from sustainable materials and by people paid a fair wage</a:t>
            </a:r>
            <a:endParaRPr b="0" lang="en-US" sz="2200" spc="-1" strike="noStrike">
              <a:solidFill>
                <a:srgbClr val="000000"/>
              </a:solidFill>
              <a:uFill>
                <a:solidFill>
                  <a:srgbClr val="ffffff"/>
                </a:solidFill>
              </a:uFill>
              <a:latin typeface="Calibri"/>
            </a:endParaRPr>
          </a:p>
          <a:p>
            <a:pPr marL="571680" indent="-456840">
              <a:lnSpc>
                <a:spcPct val="100000"/>
              </a:lnSpc>
              <a:buClr>
                <a:srgbClr val="030303"/>
              </a:buClr>
              <a:buFont typeface="Cambria"/>
              <a:buAutoNum type="arabicPeriod"/>
            </a:pPr>
            <a:r>
              <a:rPr b="0" lang="en-US" sz="2400" spc="-1" strike="noStrike">
                <a:solidFill>
                  <a:srgbClr val="000000"/>
                </a:solidFill>
                <a:uFill>
                  <a:solidFill>
                    <a:srgbClr val="ffffff"/>
                  </a:solidFill>
                </a:uFill>
                <a:latin typeface="Calibri"/>
              </a:rPr>
              <a:t>What book to read next (assume you have free time!)</a:t>
            </a:r>
            <a:endParaRPr b="0" lang="en-US" sz="22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p:txBody>
      </p:sp>
      <p:sp>
        <p:nvSpPr>
          <p:cNvPr id="216"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0315AFD6-BBF7-4C2B-87A2-63420C9258FA}"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387" dur="indefinite" restart="never" nodeType="tmRoot">
          <p:childTnLst>
            <p:seq>
              <p:cTn id="388" dur="indefinite" nodeType="mainSeq">
                <p:childTnLst>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215">
                                            <p:txEl>
                                              <p:pRg st="57" end="131"/>
                                            </p:txEl>
                                          </p:spTgt>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215">
                                            <p:txEl>
                                              <p:pRg st="131" end="218"/>
                                            </p:txEl>
                                          </p:spTgt>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215">
                                            <p:txEl>
                                              <p:pRg st="218" end="274"/>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215">
                                            <p:txEl>
                                              <p:pRg st="274" end="310"/>
                                            </p:txEl>
                                          </p:spTgt>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215">
                                            <p:txEl>
                                              <p:pRg st="310" end="399"/>
                                            </p:txEl>
                                          </p:spTgt>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215">
                                            <p:txEl>
                                              <p:pRg st="399" end="45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Information Seeking</a:t>
            </a:r>
            <a:endParaRPr b="0" lang="en-US" sz="1800" spc="-1" strike="noStrike">
              <a:solidFill>
                <a:srgbClr val="000000"/>
              </a:solidFill>
              <a:uFill>
                <a:solidFill>
                  <a:srgbClr val="ffffff"/>
                </a:solidFill>
              </a:uFill>
              <a:latin typeface="Calibri"/>
            </a:endParaRPr>
          </a:p>
        </p:txBody>
      </p:sp>
      <p:sp>
        <p:nvSpPr>
          <p:cNvPr id="218" name="TextShape 2"/>
          <p:cNvSpPr txBox="1"/>
          <p:nvPr/>
        </p:nvSpPr>
        <p:spPr>
          <a:xfrm>
            <a:off x="187200" y="1600200"/>
            <a:ext cx="8502120" cy="5096880"/>
          </a:xfrm>
          <a:prstGeom prst="rect">
            <a:avLst/>
          </a:prstGeom>
          <a:noFill/>
          <a:ln>
            <a:noFill/>
          </a:ln>
        </p:spPr>
        <p:txBody>
          <a:bodyPr/>
          <a:p>
            <a:pPr marL="343080" indent="-228240">
              <a:lnSpc>
                <a:spcPct val="100000"/>
              </a:lnSpc>
              <a:buClr>
                <a:srgbClr val="030303"/>
              </a:buClr>
              <a:buFont typeface="Arial"/>
              <a:buChar char="•"/>
            </a:pPr>
            <a:r>
              <a:rPr b="0" lang="en-US" sz="2600" spc="-1" strike="noStrike">
                <a:solidFill>
                  <a:srgbClr val="000000"/>
                </a:solidFill>
                <a:uFill>
                  <a:solidFill>
                    <a:srgbClr val="ffffff"/>
                  </a:solidFill>
                </a:uFill>
                <a:latin typeface="Calibri"/>
              </a:rPr>
              <a:t>Ellis’ model of info behaviors: </a:t>
            </a:r>
            <a:r>
              <a:rPr b="0" i="1" lang="en-US" sz="2600" spc="-1" strike="noStrike">
                <a:solidFill>
                  <a:srgbClr val="000000"/>
                </a:solidFill>
                <a:uFill>
                  <a:solidFill>
                    <a:srgbClr val="ffffff"/>
                  </a:solidFill>
                </a:uFill>
                <a:latin typeface="Calibri"/>
              </a:rPr>
              <a:t>process components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starting, chaining, browsing, differentiating, monitoring, extracting</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600" spc="-1" strike="noStrike">
                <a:solidFill>
                  <a:srgbClr val="000000"/>
                </a:solidFill>
                <a:uFill>
                  <a:solidFill>
                    <a:srgbClr val="ffffff"/>
                  </a:solidFill>
                </a:uFill>
                <a:latin typeface="Calibri"/>
              </a:rPr>
              <a:t>Wilson’s model of info seeking &amp; acquisition: </a:t>
            </a:r>
            <a:r>
              <a:rPr b="0" i="1" lang="en-US" sz="2600" spc="-1" strike="noStrike">
                <a:solidFill>
                  <a:srgbClr val="000000"/>
                </a:solidFill>
                <a:uFill>
                  <a:solidFill>
                    <a:srgbClr val="ffffff"/>
                  </a:solidFill>
                </a:uFill>
                <a:latin typeface="Calibri"/>
              </a:rPr>
              <a:t>strategies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passive attention, passive search, active search, ongoing search</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600" spc="-1" strike="noStrike">
                <a:solidFill>
                  <a:srgbClr val="000000"/>
                </a:solidFill>
                <a:uFill>
                  <a:solidFill>
                    <a:srgbClr val="ffffff"/>
                  </a:solidFill>
                </a:uFill>
                <a:latin typeface="Calibri"/>
              </a:rPr>
              <a:t>Choo’s model of web searching &amp; browsing: </a:t>
            </a:r>
            <a:r>
              <a:rPr b="0" i="1" lang="en-US" sz="2600" spc="-1" strike="noStrike">
                <a:solidFill>
                  <a:srgbClr val="000000"/>
                </a:solidFill>
                <a:uFill>
                  <a:solidFill>
                    <a:srgbClr val="ffffff"/>
                  </a:solidFill>
                </a:uFill>
                <a:latin typeface="Calibri"/>
              </a:rPr>
              <a:t>A x B</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undirected viewing, conditioned viewing, informal search, formal search</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What were key differences in these strategies?</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Are these findings still informative after 16 years?</a:t>
            </a:r>
            <a:endParaRPr b="0" lang="en-US" sz="2200" spc="-1" strike="noStrike">
              <a:solidFill>
                <a:srgbClr val="000000"/>
              </a:solidFill>
              <a:uFill>
                <a:solidFill>
                  <a:srgbClr val="ffffff"/>
                </a:solidFill>
              </a:uFill>
              <a:latin typeface="Calibri"/>
            </a:endParaRPr>
          </a:p>
        </p:txBody>
      </p:sp>
      <p:sp>
        <p:nvSpPr>
          <p:cNvPr id="219"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89C67697-85E6-47E6-B7EC-32E30EDE6CC1}"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413" dur="indefinite" restart="never" nodeType="tmRoot">
          <p:childTnLst>
            <p:seq>
              <p:cTn id="414" dur="indefinite" nodeType="mainSeq">
                <p:childTnLst>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218">
                                            <p:txEl>
                                              <p:pRg st="51" end="121"/>
                                            </p:txEl>
                                          </p:spTgt>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
                                  <p:stCondLst>
                                    <p:cond delay="0"/>
                                  </p:stCondLst>
                                  <p:childTnLst>
                                    <p:set>
                                      <p:cBhvr>
                                        <p:cTn id="422" dur="1" fill="hold">
                                          <p:stCondLst>
                                            <p:cond delay="0"/>
                                          </p:stCondLst>
                                        </p:cTn>
                                        <p:tgtEl>
                                          <p:spTgt spid="218">
                                            <p:txEl>
                                              <p:pRg st="122" end="179"/>
                                            </p:txEl>
                                          </p:spTgt>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nodeType="clickEffect" fill="hold" presetClass="entr" presetID="1">
                                  <p:stCondLst>
                                    <p:cond delay="0"/>
                                  </p:stCondLst>
                                  <p:childTnLst>
                                    <p:set>
                                      <p:cBhvr>
                                        <p:cTn id="426" dur="1" fill="hold">
                                          <p:stCondLst>
                                            <p:cond delay="0"/>
                                          </p:stCondLst>
                                        </p:cTn>
                                        <p:tgtEl>
                                          <p:spTgt spid="218">
                                            <p:txEl>
                                              <p:pRg st="179" end="244"/>
                                            </p:txEl>
                                          </p:spTgt>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nodeType="clickEffect" fill="hold" presetClass="entr" presetID="1">
                                  <p:stCondLst>
                                    <p:cond delay="0"/>
                                  </p:stCondLst>
                                  <p:childTnLst>
                                    <p:set>
                                      <p:cBhvr>
                                        <p:cTn id="430" dur="1" fill="hold">
                                          <p:stCondLst>
                                            <p:cond delay="0"/>
                                          </p:stCondLst>
                                        </p:cTn>
                                        <p:tgtEl>
                                          <p:spTgt spid="218">
                                            <p:txEl>
                                              <p:pRg st="245" end="293"/>
                                            </p:txEl>
                                          </p:spTgt>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nodeType="clickEffect" fill="hold" presetClass="entr" presetID="1">
                                  <p:stCondLst>
                                    <p:cond delay="0"/>
                                  </p:stCondLst>
                                  <p:childTnLst>
                                    <p:set>
                                      <p:cBhvr>
                                        <p:cTn id="434" dur="1" fill="hold">
                                          <p:stCondLst>
                                            <p:cond delay="0"/>
                                          </p:stCondLst>
                                        </p:cTn>
                                        <p:tgtEl>
                                          <p:spTgt spid="218">
                                            <p:txEl>
                                              <p:pRg st="293" end="365"/>
                                            </p:txEl>
                                          </p:spTgt>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nodeType="clickEffect" fill="hold" presetClass="entr" presetID="1">
                                  <p:stCondLst>
                                    <p:cond delay="0"/>
                                  </p:stCondLst>
                                  <p:childTnLst>
                                    <p:set>
                                      <p:cBhvr>
                                        <p:cTn id="438" dur="1" fill="hold">
                                          <p:stCondLst>
                                            <p:cond delay="0"/>
                                          </p:stCondLst>
                                        </p:cTn>
                                        <p:tgtEl>
                                          <p:spTgt spid="218">
                                            <p:txEl>
                                              <p:pRg st="366" end="413"/>
                                            </p:txEl>
                                          </p:spTgt>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nodeType="clickEffect" fill="hold" presetClass="entr" presetID="1">
                                  <p:stCondLst>
                                    <p:cond delay="0"/>
                                  </p:stCondLst>
                                  <p:childTnLst>
                                    <p:set>
                                      <p:cBhvr>
                                        <p:cTn id="442" dur="1" fill="hold">
                                          <p:stCondLst>
                                            <p:cond delay="0"/>
                                          </p:stCondLst>
                                        </p:cTn>
                                        <p:tgtEl>
                                          <p:spTgt spid="218">
                                            <p:txEl>
                                              <p:pRg st="413" end="46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Picture 8" descr=""/>
          <p:cNvPicPr/>
          <p:nvPr/>
        </p:nvPicPr>
        <p:blipFill>
          <a:blip r:embed="rId1"/>
          <a:srcRect l="0" t="0" r="2758" b="0"/>
          <a:stretch/>
        </p:blipFill>
        <p:spPr>
          <a:xfrm>
            <a:off x="474480" y="0"/>
            <a:ext cx="7621200" cy="6857640"/>
          </a:xfrm>
          <a:prstGeom prst="rect">
            <a:avLst/>
          </a:prstGeom>
          <a:ln>
            <a:noFill/>
          </a:ln>
        </p:spPr>
      </p:pic>
      <p:sp>
        <p:nvSpPr>
          <p:cNvPr id="221" name="TextShape 1"/>
          <p:cNvSpPr txBox="1"/>
          <p:nvPr/>
        </p:nvSpPr>
        <p:spPr>
          <a:xfrm>
            <a:off x="8531640" y="5649120"/>
            <a:ext cx="548280" cy="396000"/>
          </a:xfrm>
          <a:prstGeom prst="rect">
            <a:avLst/>
          </a:prstGeom>
          <a:noFill/>
          <a:ln>
            <a:noFill/>
          </a:ln>
        </p:spPr>
        <p:txBody>
          <a:bodyPr lIns="0" rIns="0" tIns="0" bIns="0" anchor="ctr"/>
          <a:p>
            <a:pPr algn="ctr">
              <a:lnSpc>
                <a:spcPct val="100000"/>
              </a:lnSpc>
            </a:pPr>
            <a:fld id="{78D7ECDC-40EF-455D-BED6-8C8D7AE67AD3}"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222" name="CustomShape 2"/>
          <p:cNvSpPr/>
          <p:nvPr/>
        </p:nvSpPr>
        <p:spPr>
          <a:xfrm>
            <a:off x="2243520" y="137880"/>
            <a:ext cx="4096080" cy="6238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3500" spc="-1" strike="noStrike">
                <a:solidFill>
                  <a:srgbClr val="000000"/>
                </a:solidFill>
                <a:uFill>
                  <a:solidFill>
                    <a:srgbClr val="ffffff"/>
                  </a:solidFill>
                </a:uFill>
                <a:latin typeface="Calibri"/>
              </a:rPr>
              <a:t>AGOOGLEADAY.COM </a:t>
            </a:r>
            <a:endParaRPr b="0" lang="en-US" sz="1800" spc="-1" strike="noStrike">
              <a:solidFill>
                <a:srgbClr val="000000"/>
              </a:solidFill>
              <a:uFill>
                <a:solidFill>
                  <a:srgbClr val="ffffff"/>
                </a:solidFill>
              </a:uFill>
              <a:latin typeface="Arial"/>
            </a:endParaRPr>
          </a:p>
        </p:txBody>
      </p:sp>
      <p:sp>
        <p:nvSpPr>
          <p:cNvPr id="223" name="CustomShape 3"/>
          <p:cNvSpPr/>
          <p:nvPr/>
        </p:nvSpPr>
        <p:spPr>
          <a:xfrm>
            <a:off x="1414440" y="5194800"/>
            <a:ext cx="4819680" cy="806760"/>
          </a:xfrm>
          <a:prstGeom prst="rect">
            <a:avLst/>
          </a:prstGeom>
          <a:noFill/>
          <a:ln w="57240">
            <a:solidFill>
              <a:schemeClr val="accent2"/>
            </a:solidFill>
            <a:round/>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224" name="CustomShape 4"/>
          <p:cNvSpPr/>
          <p:nvPr/>
        </p:nvSpPr>
        <p:spPr>
          <a:xfrm>
            <a:off x="2634120" y="6059520"/>
            <a:ext cx="3455640" cy="279000"/>
          </a:xfrm>
          <a:prstGeom prst="rect">
            <a:avLst/>
          </a:prstGeom>
          <a:noFill/>
          <a:ln w="28440">
            <a:solidFill>
              <a:schemeClr val="accent2"/>
            </a:solidFill>
            <a:round/>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Tree>
  </p:cSld>
  <p:timing>
    <p:tnLst>
      <p:par>
        <p:cTn id="443" dur="indefinite" restart="never" nodeType="tmRoot">
          <p:childTnLst>
            <p:seq>
              <p:cTn id="444" dur="indefinite" nodeType="mainSeq">
                <p:childTnLst>
                  <p:par>
                    <p:cTn id="445" fill="hold">
                      <p:stCondLst>
                        <p:cond delay="indefinite"/>
                      </p:stCondLst>
                      <p:childTnLst>
                        <p:par>
                          <p:cTn id="446" fill="hold">
                            <p:stCondLst>
                              <p:cond delay="0"/>
                            </p:stCondLst>
                            <p:childTnLst>
                              <p:par>
                                <p:cTn id="447" nodeType="clickEffect" fill="hold" presetClass="entr" presetID="1">
                                  <p:stCondLst>
                                    <p:cond delay="0"/>
                                  </p:stCondLst>
                                  <p:childTnLst>
                                    <p:set>
                                      <p:cBhvr>
                                        <p:cTn id="448" dur="1" fill="hold">
                                          <p:stCondLst>
                                            <p:cond delay="0"/>
                                          </p:stCondLst>
                                        </p:cTn>
                                        <p:tgtEl>
                                          <p:spTgt spid="223"/>
                                        </p:tgtEl>
                                        <p:attrNameLst>
                                          <p:attrName>style.visibility</p:attrName>
                                        </p:attrNameLst>
                                      </p:cBhvr>
                                      <p:to>
                                        <p:strVal val="visible"/>
                                      </p:to>
                                    </p:set>
                                  </p:childTnLst>
                                </p:cTn>
                              </p:par>
                            </p:childTnLst>
                          </p:cTn>
                        </p:par>
                      </p:childTnLst>
                    </p:cTn>
                  </p:par>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8531640" y="5649120"/>
            <a:ext cx="548280" cy="396000"/>
          </a:xfrm>
          <a:prstGeom prst="rect">
            <a:avLst/>
          </a:prstGeom>
          <a:noFill/>
          <a:ln>
            <a:noFill/>
          </a:ln>
        </p:spPr>
        <p:txBody>
          <a:bodyPr lIns="0" rIns="0" tIns="0" bIns="0" anchor="ctr"/>
          <a:p>
            <a:pPr algn="ctr">
              <a:lnSpc>
                <a:spcPct val="100000"/>
              </a:lnSpc>
            </a:pPr>
            <a:fld id="{2F8C963D-C75E-4DDC-9BCB-B7E6E2175E49}"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226" name="Picture 5" descr=""/>
          <p:cNvPicPr/>
          <p:nvPr/>
        </p:nvPicPr>
        <p:blipFill>
          <a:blip r:embed="rId1"/>
          <a:srcRect l="0" t="13577" r="0" b="0"/>
          <a:stretch/>
        </p:blipFill>
        <p:spPr>
          <a:xfrm>
            <a:off x="2031120" y="457200"/>
            <a:ext cx="4827240" cy="5926320"/>
          </a:xfrm>
          <a:prstGeom prst="rect">
            <a:avLst/>
          </a:prstGeom>
          <a:ln>
            <a:noFill/>
          </a:ln>
        </p:spPr>
      </p:pic>
      <p:sp>
        <p:nvSpPr>
          <p:cNvPr id="227" name="CustomShape 2"/>
          <p:cNvSpPr/>
          <p:nvPr/>
        </p:nvSpPr>
        <p:spPr>
          <a:xfrm>
            <a:off x="507960" y="6441480"/>
            <a:ext cx="733176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a6a6a6"/>
                </a:solidFill>
                <a:uFill>
                  <a:solidFill>
                    <a:srgbClr val="ffffff"/>
                  </a:solidFill>
                </a:uFill>
                <a:latin typeface="Calibri"/>
              </a:rPr>
              <a:t>https://www.justwatch.com/au/movie/monty-python-and-now-for-something-completely-different</a:t>
            </a:r>
            <a:endParaRPr b="0" lang="en-US" sz="1800" spc="-1" strike="noStrike">
              <a:solidFill>
                <a:srgbClr val="000000"/>
              </a:solidFill>
              <a:uFill>
                <a:solidFill>
                  <a:srgbClr val="ffffff"/>
                </a:solidFill>
              </a:uFill>
              <a:latin typeface="Arial"/>
            </a:endParaRPr>
          </a:p>
        </p:txBody>
      </p:sp>
    </p:spTree>
  </p:cSld>
  <p:timing>
    <p:tnLst>
      <p:par>
        <p:cTn id="453" dur="indefinite" restart="never" nodeType="tmRoot">
          <p:childTnLst>
            <p:seq>
              <p:cTn id="454"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305280" y="118080"/>
            <a:ext cx="425952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My Background</a:t>
            </a:r>
            <a:endParaRPr b="0" lang="en-US" sz="1800" spc="-1" strike="noStrike">
              <a:solidFill>
                <a:srgbClr val="000000"/>
              </a:solidFill>
              <a:uFill>
                <a:solidFill>
                  <a:srgbClr val="ffffff"/>
                </a:solidFill>
              </a:uFill>
              <a:latin typeface="Calibri"/>
            </a:endParaRPr>
          </a:p>
        </p:txBody>
      </p:sp>
      <p:sp>
        <p:nvSpPr>
          <p:cNvPr id="229"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A00161E9-4F60-4932-B8F9-C395BAF90DD4}"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230" name="Picture 11" descr=""/>
          <p:cNvPicPr/>
          <p:nvPr/>
        </p:nvPicPr>
        <p:blipFill>
          <a:blip r:embed="rId1"/>
          <a:stretch/>
        </p:blipFill>
        <p:spPr>
          <a:xfrm>
            <a:off x="305280" y="1451520"/>
            <a:ext cx="1913400" cy="1630080"/>
          </a:xfrm>
          <a:prstGeom prst="rect">
            <a:avLst/>
          </a:prstGeom>
          <a:ln>
            <a:noFill/>
          </a:ln>
        </p:spPr>
      </p:pic>
      <p:pic>
        <p:nvPicPr>
          <p:cNvPr id="231" name="Picture 12" descr=""/>
          <p:cNvPicPr/>
          <p:nvPr/>
        </p:nvPicPr>
        <p:blipFill>
          <a:blip r:embed="rId2"/>
          <a:stretch/>
        </p:blipFill>
        <p:spPr>
          <a:xfrm>
            <a:off x="3246480" y="1261080"/>
            <a:ext cx="1820160" cy="1820160"/>
          </a:xfrm>
          <a:prstGeom prst="rect">
            <a:avLst/>
          </a:prstGeom>
          <a:ln>
            <a:noFill/>
          </a:ln>
        </p:spPr>
      </p:pic>
      <p:pic>
        <p:nvPicPr>
          <p:cNvPr id="232" name="Picture 14" descr=""/>
          <p:cNvPicPr/>
          <p:nvPr/>
        </p:nvPicPr>
        <p:blipFill>
          <a:blip r:embed="rId3"/>
          <a:stretch/>
        </p:blipFill>
        <p:spPr>
          <a:xfrm>
            <a:off x="5473800" y="1380240"/>
            <a:ext cx="2869920" cy="1701360"/>
          </a:xfrm>
          <a:prstGeom prst="rect">
            <a:avLst/>
          </a:prstGeom>
          <a:ln>
            <a:noFill/>
          </a:ln>
        </p:spPr>
      </p:pic>
      <p:pic>
        <p:nvPicPr>
          <p:cNvPr id="233" name="Picture 15" descr=""/>
          <p:cNvPicPr/>
          <p:nvPr/>
        </p:nvPicPr>
        <p:blipFill>
          <a:blip r:embed="rId4"/>
          <a:stretch/>
        </p:blipFill>
        <p:spPr>
          <a:xfrm>
            <a:off x="305280" y="3380040"/>
            <a:ext cx="1913400" cy="1886040"/>
          </a:xfrm>
          <a:prstGeom prst="rect">
            <a:avLst/>
          </a:prstGeom>
          <a:ln>
            <a:noFill/>
          </a:ln>
        </p:spPr>
      </p:pic>
      <p:pic>
        <p:nvPicPr>
          <p:cNvPr id="234" name="Picture 16" descr=""/>
          <p:cNvPicPr/>
          <p:nvPr/>
        </p:nvPicPr>
        <p:blipFill>
          <a:blip r:embed="rId5"/>
          <a:stretch/>
        </p:blipFill>
        <p:spPr>
          <a:xfrm>
            <a:off x="3005640" y="3429000"/>
            <a:ext cx="2281320" cy="1756440"/>
          </a:xfrm>
          <a:prstGeom prst="rect">
            <a:avLst/>
          </a:prstGeom>
          <a:ln>
            <a:noFill/>
          </a:ln>
        </p:spPr>
      </p:pic>
      <p:pic>
        <p:nvPicPr>
          <p:cNvPr id="235" name="Picture 17" descr=""/>
          <p:cNvPicPr/>
          <p:nvPr/>
        </p:nvPicPr>
        <p:blipFill>
          <a:blip r:embed="rId6"/>
          <a:stretch/>
        </p:blipFill>
        <p:spPr>
          <a:xfrm>
            <a:off x="5875920" y="3266640"/>
            <a:ext cx="2061360" cy="1999440"/>
          </a:xfrm>
          <a:prstGeom prst="rect">
            <a:avLst/>
          </a:prstGeom>
          <a:ln>
            <a:noFill/>
          </a:ln>
        </p:spPr>
      </p:pic>
      <p:pic>
        <p:nvPicPr>
          <p:cNvPr id="236" name="Picture 19" descr=""/>
          <p:cNvPicPr/>
          <p:nvPr/>
        </p:nvPicPr>
        <p:blipFill>
          <a:blip r:embed="rId7"/>
          <a:stretch/>
        </p:blipFill>
        <p:spPr>
          <a:xfrm>
            <a:off x="305280" y="5826600"/>
            <a:ext cx="2471400" cy="594000"/>
          </a:xfrm>
          <a:prstGeom prst="rect">
            <a:avLst/>
          </a:prstGeom>
          <a:ln>
            <a:noFill/>
          </a:ln>
        </p:spPr>
      </p:pic>
      <p:pic>
        <p:nvPicPr>
          <p:cNvPr id="237" name="Picture 20" descr=""/>
          <p:cNvPicPr/>
          <p:nvPr/>
        </p:nvPicPr>
        <p:blipFill>
          <a:blip r:embed="rId8"/>
          <a:stretch/>
        </p:blipFill>
        <p:spPr>
          <a:xfrm>
            <a:off x="3246480" y="5964120"/>
            <a:ext cx="5028480" cy="541440"/>
          </a:xfrm>
          <a:prstGeom prst="rect">
            <a:avLst/>
          </a:prstGeom>
          <a:ln>
            <a:noFill/>
          </a:ln>
        </p:spPr>
      </p:pic>
    </p:spTree>
  </p:cSld>
  <p:timing>
    <p:tnLst>
      <p:par>
        <p:cTn id="455" dur="indefinite" restart="never" nodeType="tmRoot">
          <p:childTnLst>
            <p:seq>
              <p:cTn id="456" dur="indefinite" nodeType="mainSeq">
                <p:childTnLst>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230"/>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231"/>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232"/>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1">
                                  <p:stCondLst>
                                    <p:cond delay="0"/>
                                  </p:stCondLst>
                                  <p:childTnLst>
                                    <p:set>
                                      <p:cBhvr>
                                        <p:cTn id="472" dur="1" fill="hold">
                                          <p:stCondLst>
                                            <p:cond delay="0"/>
                                          </p:stCondLst>
                                        </p:cTn>
                                        <p:tgtEl>
                                          <p:spTgt spid="233"/>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nodeType="clickEffect" fill="hold" presetClass="entr" presetID="1">
                                  <p:stCondLst>
                                    <p:cond delay="0"/>
                                  </p:stCondLst>
                                  <p:childTnLst>
                                    <p:set>
                                      <p:cBhvr>
                                        <p:cTn id="476" dur="1" fill="hold">
                                          <p:stCondLst>
                                            <p:cond delay="0"/>
                                          </p:stCondLst>
                                        </p:cTn>
                                        <p:tgtEl>
                                          <p:spTgt spid="234"/>
                                        </p:tgtEl>
                                        <p:attrNameLst>
                                          <p:attrName>style.visibility</p:attrName>
                                        </p:attrNameLst>
                                      </p:cBhvr>
                                      <p:to>
                                        <p:strVal val="visible"/>
                                      </p:to>
                                    </p:set>
                                  </p:childTnLst>
                                </p:cTn>
                              </p:par>
                              <p:par>
                                <p:cTn id="477" nodeType="withEffect" fill="hold" presetClass="entr" presetID="1">
                                  <p:stCondLst>
                                    <p:cond delay="0"/>
                                  </p:stCondLst>
                                  <p:childTnLst>
                                    <p:set>
                                      <p:cBhvr>
                                        <p:cTn id="478" dur="1" fill="hold">
                                          <p:stCondLst>
                                            <p:cond delay="0"/>
                                          </p:stCondLst>
                                        </p:cTn>
                                        <p:tgtEl>
                                          <p:spTgt spid="236"/>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nodeType="clickEffect" fill="hold" presetClass="entr" presetID="1">
                                  <p:stCondLst>
                                    <p:cond delay="0"/>
                                  </p:stCondLst>
                                  <p:childTnLst>
                                    <p:set>
                                      <p:cBhvr>
                                        <p:cTn id="482" dur="1" fill="hold">
                                          <p:stCondLst>
                                            <p:cond delay="0"/>
                                          </p:stCondLst>
                                        </p:cTn>
                                        <p:tgtEl>
                                          <p:spTgt spid="235"/>
                                        </p:tgtEl>
                                        <p:attrNameLst>
                                          <p:attrName>style.visibility</p:attrName>
                                        </p:attrNameLst>
                                      </p:cBhvr>
                                      <p:to>
                                        <p:strVal val="visible"/>
                                      </p:to>
                                    </p:set>
                                  </p:childTnLst>
                                </p:cTn>
                              </p:par>
                              <p:par>
                                <p:cTn id="483" nodeType="withEffect" fill="hold" presetClass="entr" presetID="1">
                                  <p:stCondLst>
                                    <p:cond delay="0"/>
                                  </p:stCondLst>
                                  <p:childTnLst>
                                    <p:set>
                                      <p:cBhvr>
                                        <p:cTn id="484"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My research interests</a:t>
            </a:r>
            <a:endParaRPr b="0" lang="en-US" sz="1800" spc="-1" strike="noStrike">
              <a:solidFill>
                <a:srgbClr val="000000"/>
              </a:solidFill>
              <a:uFill>
                <a:solidFill>
                  <a:srgbClr val="ffffff"/>
                </a:solidFill>
              </a:uFill>
              <a:latin typeface="Calibri"/>
            </a:endParaRPr>
          </a:p>
        </p:txBody>
      </p:sp>
      <p:sp>
        <p:nvSpPr>
          <p:cNvPr id="239"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38F208CD-5DC3-4B68-BDE5-47D09A6F3B37}"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240" name="CustomShape 3"/>
          <p:cNvSpPr/>
          <p:nvPr/>
        </p:nvSpPr>
        <p:spPr>
          <a:xfrm>
            <a:off x="3441240" y="1532520"/>
            <a:ext cx="3377160" cy="3377160"/>
          </a:xfrm>
          <a:prstGeom prst="ellipse">
            <a:avLst/>
          </a:prstGeom>
          <a:solidFill>
            <a:schemeClr val="tx2">
              <a:lumMod val="60000"/>
              <a:lumOff val="40000"/>
              <a:alpha val="26000"/>
            </a:schemeClr>
          </a:solidFill>
          <a:ln>
            <a:noFill/>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241" name="CustomShape 4"/>
          <p:cNvSpPr/>
          <p:nvPr/>
        </p:nvSpPr>
        <p:spPr>
          <a:xfrm>
            <a:off x="1197360" y="1532520"/>
            <a:ext cx="3377160" cy="3377160"/>
          </a:xfrm>
          <a:prstGeom prst="ellipse">
            <a:avLst/>
          </a:prstGeom>
          <a:solidFill>
            <a:srgbClr val="ffff66">
              <a:alpha val="26000"/>
            </a:srgbClr>
          </a:solidFill>
          <a:ln>
            <a:noFill/>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242" name="CustomShape 5"/>
          <p:cNvSpPr/>
          <p:nvPr/>
        </p:nvSpPr>
        <p:spPr>
          <a:xfrm>
            <a:off x="2431800" y="3092760"/>
            <a:ext cx="3377160" cy="3377160"/>
          </a:xfrm>
          <a:prstGeom prst="ellipse">
            <a:avLst/>
          </a:prstGeom>
          <a:solidFill>
            <a:srgbClr val="3366ff">
              <a:alpha val="26000"/>
            </a:srgbClr>
          </a:solidFill>
          <a:ln>
            <a:noFill/>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243" name="CustomShape 6"/>
          <p:cNvSpPr/>
          <p:nvPr/>
        </p:nvSpPr>
        <p:spPr>
          <a:xfrm>
            <a:off x="3051720" y="5256000"/>
            <a:ext cx="2296800" cy="516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800" spc="-1" strike="noStrike">
                <a:solidFill>
                  <a:srgbClr val="000000"/>
                </a:solidFill>
                <a:uFill>
                  <a:solidFill>
                    <a:srgbClr val="ffffff"/>
                  </a:solidFill>
                </a:uFill>
                <a:latin typeface="Calibri"/>
              </a:rPr>
              <a:t>Technology</a:t>
            </a:r>
            <a:endParaRPr b="0" lang="en-US" sz="1800" spc="-1" strike="noStrike">
              <a:solidFill>
                <a:srgbClr val="000000"/>
              </a:solidFill>
              <a:uFill>
                <a:solidFill>
                  <a:srgbClr val="ffffff"/>
                </a:solidFill>
              </a:uFill>
              <a:latin typeface="Arial"/>
            </a:endParaRPr>
          </a:p>
        </p:txBody>
      </p:sp>
      <p:sp>
        <p:nvSpPr>
          <p:cNvPr id="244" name="CustomShape 7"/>
          <p:cNvSpPr/>
          <p:nvPr/>
        </p:nvSpPr>
        <p:spPr>
          <a:xfrm>
            <a:off x="1155600" y="2495520"/>
            <a:ext cx="2543040" cy="516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800" spc="-1" strike="noStrike">
                <a:solidFill>
                  <a:srgbClr val="000000"/>
                </a:solidFill>
                <a:uFill>
                  <a:solidFill>
                    <a:srgbClr val="ffffff"/>
                  </a:solidFill>
                </a:uFill>
                <a:latin typeface="Calibri"/>
              </a:rPr>
              <a:t>Organizations</a:t>
            </a:r>
            <a:endParaRPr b="0" lang="en-US" sz="1800" spc="-1" strike="noStrike">
              <a:solidFill>
                <a:srgbClr val="000000"/>
              </a:solidFill>
              <a:uFill>
                <a:solidFill>
                  <a:srgbClr val="ffffff"/>
                </a:solidFill>
              </a:uFill>
              <a:latin typeface="Arial"/>
            </a:endParaRPr>
          </a:p>
        </p:txBody>
      </p:sp>
      <p:sp>
        <p:nvSpPr>
          <p:cNvPr id="245" name="CustomShape 8"/>
          <p:cNvSpPr/>
          <p:nvPr/>
        </p:nvSpPr>
        <p:spPr>
          <a:xfrm>
            <a:off x="4438080" y="2495520"/>
            <a:ext cx="2296800" cy="516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800" spc="-1" strike="noStrike">
                <a:solidFill>
                  <a:srgbClr val="000000"/>
                </a:solidFill>
                <a:uFill>
                  <a:solidFill>
                    <a:srgbClr val="ffffff"/>
                  </a:solidFill>
                </a:uFill>
                <a:latin typeface="Calibri"/>
              </a:rPr>
              <a:t>Information</a:t>
            </a:r>
            <a:endParaRPr b="0" lang="en-US" sz="1800" spc="-1" strike="noStrike">
              <a:solidFill>
                <a:srgbClr val="000000"/>
              </a:solidFill>
              <a:uFill>
                <a:solidFill>
                  <a:srgbClr val="ffffff"/>
                </a:solidFill>
              </a:uFill>
              <a:latin typeface="Arial"/>
            </a:endParaRPr>
          </a:p>
        </p:txBody>
      </p:sp>
      <p:sp>
        <p:nvSpPr>
          <p:cNvPr id="246" name="CustomShape 9"/>
          <p:cNvSpPr/>
          <p:nvPr/>
        </p:nvSpPr>
        <p:spPr>
          <a:xfrm>
            <a:off x="3189960" y="2856240"/>
            <a:ext cx="1694880" cy="1715400"/>
          </a:xfrm>
          <a:prstGeom prst="donut">
            <a:avLst>
              <a:gd name="adj" fmla="val 4654"/>
            </a:avLst>
          </a:prstGeom>
          <a:solidFill>
            <a:schemeClr val="tx1">
              <a:lumMod val="85000"/>
              <a:lumOff val="15000"/>
            </a:schemeClr>
          </a:solidFill>
          <a:ln>
            <a:noFill/>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247" name="CustomShape 10"/>
          <p:cNvSpPr/>
          <p:nvPr/>
        </p:nvSpPr>
        <p:spPr>
          <a:xfrm rot="20700000">
            <a:off x="2182320" y="2978640"/>
            <a:ext cx="3859200" cy="1310760"/>
          </a:xfrm>
          <a:prstGeom prst="rect">
            <a:avLst/>
          </a:prstGeom>
          <a:noFill/>
          <a:ln>
            <a:noFill/>
          </a:ln>
        </p:spPr>
        <p:style>
          <a:lnRef idx="0"/>
          <a:fillRef idx="0"/>
          <a:effectRef idx="0"/>
          <a:fontRef idx="minor"/>
        </p:style>
        <p:txBody>
          <a:bodyPr/>
          <a:p>
            <a:pPr algn="ctr">
              <a:lnSpc>
                <a:spcPct val="100000"/>
              </a:lnSpc>
            </a:pPr>
            <a:r>
              <a:rPr b="1" lang="en-US" sz="8000" spc="-1" strike="noStrike">
                <a:solidFill>
                  <a:srgbClr val="fbe9e9"/>
                </a:solidFill>
                <a:uFill>
                  <a:solidFill>
                    <a:srgbClr val="ffffff"/>
                  </a:solidFill>
                </a:uFill>
                <a:latin typeface="Calibri"/>
              </a:rPr>
              <a:t>Science!</a:t>
            </a:r>
            <a:endParaRPr b="0" lang="en-US" sz="1800" spc="-1" strike="noStrike">
              <a:solidFill>
                <a:srgbClr val="000000"/>
              </a:solidFill>
              <a:uFill>
                <a:solidFill>
                  <a:srgbClr val="ffffff"/>
                </a:solidFill>
              </a:uFill>
              <a:latin typeface="Arial"/>
            </a:endParaRPr>
          </a:p>
        </p:txBody>
      </p:sp>
    </p:spTree>
  </p:cSld>
  <p:timing>
    <p:tnLst>
      <p:par>
        <p:cTn id="485" dur="indefinite" restart="never" nodeType="tmRoot">
          <p:childTnLst>
            <p:seq>
              <p:cTn id="486" dur="indefinite" nodeType="mainSeq">
                <p:childTnLst>
                  <p:par>
                    <p:cTn id="487" fill="hold">
                      <p:stCondLst>
                        <p:cond delay="indefinite"/>
                      </p:stCondLst>
                      <p:childTnLst>
                        <p:par>
                          <p:cTn id="488" fill="hold">
                            <p:stCondLst>
                              <p:cond delay="0"/>
                            </p:stCondLst>
                            <p:childTnLst>
                              <p:par>
                                <p:cTn id="489" nodeType="clickEffect" fill="hold" presetClass="entr" presetID="53" presetSubtype="16">
                                  <p:stCondLst>
                                    <p:cond delay="0"/>
                                  </p:stCondLst>
                                  <p:childTnLst>
                                    <p:set>
                                      <p:cBhvr>
                                        <p:cTn id="490" dur="1" fill="hold">
                                          <p:stCondLst>
                                            <p:cond delay="0"/>
                                          </p:stCondLst>
                                        </p:cTn>
                                        <p:tgtEl>
                                          <p:spTgt spid="247"/>
                                        </p:tgtEl>
                                        <p:attrNameLst>
                                          <p:attrName>style.visibility</p:attrName>
                                        </p:attrNameLst>
                                      </p:cBhvr>
                                      <p:to>
                                        <p:strVal val="visible"/>
                                      </p:to>
                                    </p:set>
                                    <p:anim calcmode="lin" valueType="num">
                                      <p:cBhvr additive="repl">
                                        <p:cTn id="491" dur="500" fill="hold"/>
                                        <p:tgtEl>
                                          <p:spTgt spid="247"/>
                                        </p:tgtEl>
                                        <p:attrNameLst>
                                          <p:attrName/>
                                        </p:attrNameLst>
                                      </p:cBhvr>
                                      <p:tavLst>
                                        <p:tav tm="0">
                                          <p:val/>
                                        </p:tav>
                                        <p:tav tm="100000">
                                          <p:val>
                                            <p:strVal val="#ppt_w"/>
                                          </p:val>
                                        </p:tav>
                                      </p:tavLst>
                                    </p:anim>
                                    <p:anim calcmode="lin" valueType="num">
                                      <p:cBhvr additive="repl">
                                        <p:cTn id="492" dur="500" fill="hold"/>
                                        <p:tgtEl>
                                          <p:spTgt spid="247"/>
                                        </p:tgtEl>
                                        <p:attrNameLst>
                                          <p:attrName/>
                                        </p:attrNameLst>
                                      </p:cBhvr>
                                      <p:tavLst>
                                        <p:tav tm="0">
                                          <p:val/>
                                        </p:tav>
                                        <p:tav tm="100000">
                                          <p:val>
                                            <p:strVal val="#ppt_h"/>
                                          </p:val>
                                        </p:tav>
                                      </p:tavLst>
                                    </p:anim>
                                    <p:animEffect filter="fade" transition="in">
                                      <p:cBhvr additive="repl">
                                        <p:cTn id="493" dur="500"/>
                                        <p:tgtEl>
                                          <p:spTgt spid="24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Picture 12" descr=""/>
          <p:cNvPicPr/>
          <p:nvPr/>
        </p:nvPicPr>
        <p:blipFill>
          <a:blip r:embed="rId1"/>
          <a:stretch/>
        </p:blipFill>
        <p:spPr>
          <a:xfrm>
            <a:off x="1049760" y="1120680"/>
            <a:ext cx="6125400" cy="5736960"/>
          </a:xfrm>
          <a:prstGeom prst="rect">
            <a:avLst/>
          </a:prstGeom>
          <a:ln>
            <a:noFill/>
          </a:ln>
        </p:spPr>
      </p:pic>
      <p:sp>
        <p:nvSpPr>
          <p:cNvPr id="249"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My research interests</a:t>
            </a:r>
            <a:endParaRPr b="0" lang="en-US" sz="1800" spc="-1" strike="noStrike">
              <a:solidFill>
                <a:srgbClr val="000000"/>
              </a:solidFill>
              <a:uFill>
                <a:solidFill>
                  <a:srgbClr val="ffffff"/>
                </a:solidFill>
              </a:uFill>
              <a:latin typeface="Calibri"/>
            </a:endParaRPr>
          </a:p>
        </p:txBody>
      </p:sp>
      <p:sp>
        <p:nvSpPr>
          <p:cNvPr id="250"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2977F9BA-3634-4282-A57C-0221131018B6}"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494" dur="indefinite" restart="never" nodeType="tmRoot">
          <p:childTnLst>
            <p:seq>
              <p:cTn id="495"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254160" y="273960"/>
            <a:ext cx="532080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What else I like to do</a:t>
            </a:r>
            <a:endParaRPr b="0" lang="en-US" sz="1800" spc="-1" strike="noStrike">
              <a:solidFill>
                <a:srgbClr val="000000"/>
              </a:solidFill>
              <a:uFill>
                <a:solidFill>
                  <a:srgbClr val="ffffff"/>
                </a:solidFill>
              </a:uFill>
              <a:latin typeface="Calibri"/>
            </a:endParaRPr>
          </a:p>
        </p:txBody>
      </p:sp>
      <p:sp>
        <p:nvSpPr>
          <p:cNvPr id="252" name="TextShape 2"/>
          <p:cNvSpPr txBox="1"/>
          <p:nvPr/>
        </p:nvSpPr>
        <p:spPr>
          <a:xfrm>
            <a:off x="88920" y="2287800"/>
            <a:ext cx="3212640" cy="1537920"/>
          </a:xfrm>
          <a:prstGeom prst="rect">
            <a:avLst/>
          </a:prstGeom>
          <a:noFill/>
          <a:ln>
            <a:noFill/>
          </a:ln>
        </p:spPr>
        <p:txBody>
          <a:bodyPr/>
          <a:p>
            <a:pPr marL="114480">
              <a:lnSpc>
                <a:spcPct val="100000"/>
              </a:lnSpc>
            </a:pPr>
            <a:r>
              <a:rPr b="0" lang="en-US" sz="3000" spc="-1" strike="noStrike">
                <a:solidFill>
                  <a:srgbClr val="000000"/>
                </a:solidFill>
                <a:uFill>
                  <a:solidFill>
                    <a:srgbClr val="ffffff"/>
                  </a:solidFill>
                </a:uFill>
                <a:latin typeface="Calibri"/>
              </a:rPr>
              <a:t>Play outside</a:t>
            </a:r>
            <a:endParaRPr b="0" lang="en-US" sz="2200" spc="-1" strike="noStrike">
              <a:solidFill>
                <a:srgbClr val="000000"/>
              </a:solidFill>
              <a:uFill>
                <a:solidFill>
                  <a:srgbClr val="ffffff"/>
                </a:solidFill>
              </a:uFill>
              <a:latin typeface="Calibri"/>
            </a:endParaRPr>
          </a:p>
          <a:p>
            <a:pPr marL="114480">
              <a:lnSpc>
                <a:spcPct val="100000"/>
              </a:lnSpc>
            </a:pPr>
            <a:r>
              <a:rPr b="0" lang="en-US" sz="3000" spc="-1" strike="noStrike">
                <a:solidFill>
                  <a:srgbClr val="000000"/>
                </a:solidFill>
                <a:uFill>
                  <a:solidFill>
                    <a:srgbClr val="ffffff"/>
                  </a:solidFill>
                </a:uFill>
                <a:latin typeface="Calibri"/>
              </a:rPr>
              <a:t>(birds, </a:t>
            </a:r>
            <a:endParaRPr b="0" lang="en-US" sz="2200" spc="-1" strike="noStrike">
              <a:solidFill>
                <a:srgbClr val="000000"/>
              </a:solidFill>
              <a:uFill>
                <a:solidFill>
                  <a:srgbClr val="ffffff"/>
                </a:solidFill>
              </a:uFill>
              <a:latin typeface="Calibri"/>
            </a:endParaRPr>
          </a:p>
          <a:p>
            <a:pPr marL="114480">
              <a:lnSpc>
                <a:spcPct val="100000"/>
              </a:lnSpc>
            </a:pPr>
            <a:r>
              <a:rPr b="0" lang="en-US" sz="3000" spc="-1" strike="noStrike">
                <a:solidFill>
                  <a:srgbClr val="000000"/>
                </a:solidFill>
                <a:uFill>
                  <a:solidFill>
                    <a:srgbClr val="ffffff"/>
                  </a:solidFill>
                </a:uFill>
                <a:latin typeface="Calibri"/>
              </a:rPr>
              <a:t>hiking)</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p:txBody>
      </p:sp>
      <p:pic>
        <p:nvPicPr>
          <p:cNvPr id="253" name="Picture 17" descr=""/>
          <p:cNvPicPr/>
          <p:nvPr/>
        </p:nvPicPr>
        <p:blipFill>
          <a:blip r:embed="rId1"/>
          <a:stretch/>
        </p:blipFill>
        <p:spPr>
          <a:xfrm>
            <a:off x="2309400" y="2628360"/>
            <a:ext cx="3317040" cy="1811160"/>
          </a:xfrm>
          <a:prstGeom prst="rect">
            <a:avLst/>
          </a:prstGeom>
          <a:ln>
            <a:noFill/>
          </a:ln>
        </p:spPr>
      </p:pic>
      <p:sp>
        <p:nvSpPr>
          <p:cNvPr id="254"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4A1B83EB-A87E-408E-9CE7-7595CF3253F6}"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255" name="CustomShape 4"/>
          <p:cNvSpPr/>
          <p:nvPr/>
        </p:nvSpPr>
        <p:spPr>
          <a:xfrm>
            <a:off x="254160" y="5013360"/>
            <a:ext cx="2631960" cy="1735200"/>
          </a:xfrm>
          <a:prstGeom prst="rect">
            <a:avLst/>
          </a:prstGeom>
          <a:noFill/>
          <a:ln>
            <a:noFill/>
          </a:ln>
        </p:spPr>
        <p:style>
          <a:lnRef idx="0"/>
          <a:fillRef idx="0"/>
          <a:effectRef idx="0"/>
          <a:fontRef idx="minor"/>
        </p:style>
        <p:txBody>
          <a:bodyPr lIns="90000" rIns="90000" tIns="45000" bIns="45000"/>
          <a:p>
            <a:pPr>
              <a:lnSpc>
                <a:spcPct val="100000"/>
              </a:lnSpc>
            </a:pPr>
            <a:r>
              <a:rPr b="0" lang="en-US" sz="3000" spc="-1" strike="noStrike">
                <a:solidFill>
                  <a:srgbClr val="000000"/>
                </a:solidFill>
                <a:uFill>
                  <a:solidFill>
                    <a:srgbClr val="ffffff"/>
                  </a:solidFill>
                </a:uFill>
                <a:latin typeface="Calibri"/>
              </a:rPr>
              <a:t>Make stuff</a:t>
            </a:r>
            <a:endParaRPr b="0" lang="en-US" sz="1800" spc="-1" strike="noStrike">
              <a:solidFill>
                <a:srgbClr val="000000"/>
              </a:solidFill>
              <a:uFill>
                <a:solidFill>
                  <a:srgbClr val="ffffff"/>
                </a:solidFill>
              </a:uFill>
              <a:latin typeface="Arial"/>
            </a:endParaRPr>
          </a:p>
          <a:p>
            <a:pPr>
              <a:lnSpc>
                <a:spcPct val="100000"/>
              </a:lnSpc>
            </a:pPr>
            <a:r>
              <a:rPr b="0" lang="en-US" sz="3000" spc="-1" strike="noStrike">
                <a:solidFill>
                  <a:srgbClr val="000000"/>
                </a:solidFill>
                <a:uFill>
                  <a:solidFill>
                    <a:srgbClr val="ffffff"/>
                  </a:solidFill>
                </a:uFill>
                <a:latin typeface="Calibri"/>
              </a:rPr>
              <a:t>(food, </a:t>
            </a:r>
            <a:r>
              <a:rPr b="0" lang="en-US" sz="3000" spc="-1" strike="noStrike">
                <a:solidFill>
                  <a:srgbClr val="000000"/>
                </a:solidFill>
                <a:uFill>
                  <a:solidFill>
                    <a:srgbClr val="ffffff"/>
                  </a:solidFill>
                </a:uFill>
                <a:latin typeface="Calibri"/>
              </a:rPr>
              <a:t>
</a:t>
            </a:r>
            <a:r>
              <a:rPr b="0" lang="en-US" sz="3000" spc="-1" strike="noStrike">
                <a:solidFill>
                  <a:srgbClr val="000000"/>
                </a:solidFill>
                <a:uFill>
                  <a:solidFill>
                    <a:srgbClr val="ffffff"/>
                  </a:solidFill>
                </a:uFill>
                <a:latin typeface="Calibri"/>
              </a:rPr>
              <a:t>knitting)</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256" name="Picture 14" descr=""/>
          <p:cNvPicPr/>
          <p:nvPr/>
        </p:nvPicPr>
        <p:blipFill>
          <a:blip r:embed="rId2"/>
          <a:stretch/>
        </p:blipFill>
        <p:spPr>
          <a:xfrm>
            <a:off x="2313360" y="4416480"/>
            <a:ext cx="3072960" cy="2304720"/>
          </a:xfrm>
          <a:prstGeom prst="rect">
            <a:avLst/>
          </a:prstGeom>
          <a:ln>
            <a:noFill/>
          </a:ln>
        </p:spPr>
      </p:pic>
      <p:pic>
        <p:nvPicPr>
          <p:cNvPr id="257" name="Picture 5" descr=""/>
          <p:cNvPicPr/>
          <p:nvPr/>
        </p:nvPicPr>
        <p:blipFill>
          <a:blip r:embed="rId3"/>
          <a:srcRect l="0" t="0" r="0" b="8151"/>
          <a:stretch/>
        </p:blipFill>
        <p:spPr>
          <a:xfrm>
            <a:off x="5618160" y="2636640"/>
            <a:ext cx="2617200" cy="1802880"/>
          </a:xfrm>
          <a:prstGeom prst="rect">
            <a:avLst/>
          </a:prstGeom>
          <a:ln>
            <a:noFill/>
          </a:ln>
        </p:spPr>
      </p:pic>
      <p:pic>
        <p:nvPicPr>
          <p:cNvPr id="258" name="Picture 12" descr=""/>
          <p:cNvPicPr/>
          <p:nvPr/>
        </p:nvPicPr>
        <p:blipFill>
          <a:blip r:embed="rId4"/>
          <a:stretch/>
        </p:blipFill>
        <p:spPr>
          <a:xfrm>
            <a:off x="5176800" y="4427280"/>
            <a:ext cx="3058920" cy="2294280"/>
          </a:xfrm>
          <a:prstGeom prst="rect">
            <a:avLst/>
          </a:prstGeom>
          <a:ln>
            <a:noFill/>
          </a:ln>
        </p:spPr>
      </p:pic>
    </p:spTree>
  </p:cSld>
  <p:timing>
    <p:tnLst>
      <p:par>
        <p:cTn id="496" dur="indefinite" restart="never" nodeType="tmRoot">
          <p:childTnLst>
            <p:seq>
              <p:cTn id="497" dur="indefinite" nodeType="mainSeq">
                <p:childTnLst>
                  <p:par>
                    <p:cTn id="498" fill="hold">
                      <p:stCondLst>
                        <p:cond delay="indefinite"/>
                      </p:stCondLst>
                      <p:childTnLst>
                        <p:par>
                          <p:cTn id="499" fill="hold">
                            <p:stCondLst>
                              <p:cond delay="0"/>
                            </p:stCondLst>
                            <p:childTnLst>
                              <p:par>
                                <p:cTn id="500" nodeType="clickEffect" fill="hold" presetClass="entr" presetID="1">
                                  <p:stCondLst>
                                    <p:cond delay="0"/>
                                  </p:stCondLst>
                                  <p:childTnLst>
                                    <p:set>
                                      <p:cBhvr>
                                        <p:cTn id="501" dur="1" fill="hold">
                                          <p:stCondLst>
                                            <p:cond delay="0"/>
                                          </p:stCondLst>
                                        </p:cTn>
                                        <p:tgtEl>
                                          <p:spTgt spid="252">
                                            <p:txEl>
                                              <p:pRg st="0" end="13"/>
                                            </p:txEl>
                                          </p:spTgt>
                                        </p:tgtEl>
                                        <p:attrNameLst>
                                          <p:attrName>style.visibility</p:attrName>
                                        </p:attrNameLst>
                                      </p:cBhvr>
                                      <p:to>
                                        <p:strVal val="visible"/>
                                      </p:to>
                                    </p:set>
                                  </p:childTnLst>
                                </p:cTn>
                              </p:par>
                            </p:childTnLst>
                          </p:cTn>
                        </p:par>
                      </p:childTnLst>
                    </p:cTn>
                  </p:par>
                  <p:par>
                    <p:cTn id="502" fill="hold">
                      <p:stCondLst>
                        <p:cond delay="indefinite"/>
                      </p:stCondLst>
                      <p:childTnLst>
                        <p:par>
                          <p:cTn id="503" fill="hold">
                            <p:stCondLst>
                              <p:cond delay="0"/>
                            </p:stCondLst>
                            <p:childTnLst>
                              <p:par>
                                <p:cTn id="504" nodeType="clickEffect" fill="hold" presetClass="entr" presetID="1">
                                  <p:stCondLst>
                                    <p:cond delay="0"/>
                                  </p:stCondLst>
                                  <p:childTnLst>
                                    <p:set>
                                      <p:cBhvr>
                                        <p:cTn id="505" dur="1" fill="hold">
                                          <p:stCondLst>
                                            <p:cond delay="0"/>
                                          </p:stCondLst>
                                        </p:cTn>
                                        <p:tgtEl>
                                          <p:spTgt spid="252">
                                            <p:txEl>
                                              <p:pRg st="13" end="22"/>
                                            </p:txEl>
                                          </p:spTgt>
                                        </p:tgtEl>
                                        <p:attrNameLst>
                                          <p:attrName>style.visibility</p:attrName>
                                        </p:attrNameLst>
                                      </p:cBhvr>
                                      <p:to>
                                        <p:strVal val="visible"/>
                                      </p:to>
                                    </p:set>
                                  </p:childTnLst>
                                </p:cTn>
                              </p:par>
                              <p:par>
                                <p:cTn id="506" nodeType="withEffect" fill="hold" presetClass="entr" presetID="1">
                                  <p:stCondLst>
                                    <p:cond delay="0"/>
                                  </p:stCondLst>
                                  <p:childTnLst>
                                    <p:set>
                                      <p:cBhvr>
                                        <p:cTn id="507" dur="1" fill="hold">
                                          <p:stCondLst>
                                            <p:cond delay="0"/>
                                          </p:stCondLst>
                                        </p:cTn>
                                        <p:tgtEl>
                                          <p:spTgt spid="252">
                                            <p:txEl>
                                              <p:pRg st="22" end="30"/>
                                            </p:txEl>
                                          </p:spTgt>
                                        </p:tgtEl>
                                        <p:attrNameLst>
                                          <p:attrName>style.visibility</p:attrName>
                                        </p:attrNameLst>
                                      </p:cBhvr>
                                      <p:to>
                                        <p:strVal val="visible"/>
                                      </p:to>
                                    </p:set>
                                  </p:childTnLst>
                                </p:cTn>
                              </p:par>
                            </p:childTnLst>
                          </p:cTn>
                        </p:par>
                      </p:childTnLst>
                    </p:cTn>
                  </p:par>
                  <p:par>
                    <p:cTn id="508" fill="hold">
                      <p:stCondLst>
                        <p:cond delay="indefinite"/>
                      </p:stCondLst>
                      <p:childTnLst>
                        <p:par>
                          <p:cTn id="509" fill="hold">
                            <p:stCondLst>
                              <p:cond delay="0"/>
                            </p:stCondLst>
                            <p:childTnLst>
                              <p:par>
                                <p:cTn id="510" nodeType="clickEffect" fill="hold" presetClass="entr" presetID="1">
                                  <p:stCondLst>
                                    <p:cond delay="0"/>
                                  </p:stCondLst>
                                  <p:childTnLst>
                                    <p:set>
                                      <p:cBhvr>
                                        <p:cTn id="511" dur="1" fill="hold">
                                          <p:stCondLst>
                                            <p:cond delay="0"/>
                                          </p:stCondLst>
                                        </p:cTn>
                                        <p:tgtEl>
                                          <p:spTgt spid="253"/>
                                        </p:tgtEl>
                                        <p:attrNameLst>
                                          <p:attrName>style.visibility</p:attrName>
                                        </p:attrNameLst>
                                      </p:cBhvr>
                                      <p:to>
                                        <p:strVal val="visible"/>
                                      </p:to>
                                    </p:set>
                                  </p:childTnLst>
                                </p:cTn>
                              </p:par>
                              <p:par>
                                <p:cTn id="512" nodeType="withEffect" fill="hold" presetClass="entr" presetID="1">
                                  <p:stCondLst>
                                    <p:cond delay="0"/>
                                  </p:stCondLst>
                                  <p:childTnLst>
                                    <p:set>
                                      <p:cBhvr>
                                        <p:cTn id="513" dur="1" fill="hold">
                                          <p:stCondLst>
                                            <p:cond delay="0"/>
                                          </p:stCondLst>
                                        </p:cTn>
                                        <p:tgtEl>
                                          <p:spTgt spid="257"/>
                                        </p:tgtEl>
                                        <p:attrNameLst>
                                          <p:attrName>style.visibility</p:attrName>
                                        </p:attrNameLst>
                                      </p:cBhvr>
                                      <p:to>
                                        <p:strVal val="visible"/>
                                      </p:to>
                                    </p:set>
                                  </p:childTnLst>
                                </p:cTn>
                              </p:par>
                            </p:childTnLst>
                          </p:cTn>
                        </p:par>
                      </p:childTnLst>
                    </p:cTn>
                  </p:par>
                  <p:par>
                    <p:cTn id="514" fill="hold">
                      <p:stCondLst>
                        <p:cond delay="indefinite"/>
                      </p:stCondLst>
                      <p:childTnLst>
                        <p:par>
                          <p:cTn id="515" fill="hold">
                            <p:stCondLst>
                              <p:cond delay="0"/>
                            </p:stCondLst>
                            <p:childTnLst>
                              <p:par>
                                <p:cTn id="516" nodeType="clickEffect" fill="hold" presetClass="entr" presetID="1">
                                  <p:stCondLst>
                                    <p:cond delay="0"/>
                                  </p:stCondLst>
                                  <p:childTnLst>
                                    <p:set>
                                      <p:cBhvr>
                                        <p:cTn id="517" dur="1" fill="hold">
                                          <p:stCondLst>
                                            <p:cond delay="0"/>
                                          </p:stCondLst>
                                        </p:cTn>
                                        <p:tgtEl>
                                          <p:spTgt spid="255">
                                            <p:txEl>
                                              <p:pRg st="0" end="11"/>
                                            </p:txEl>
                                          </p:spTgt>
                                        </p:tgtEl>
                                        <p:attrNameLst>
                                          <p:attrName>style.visibility</p:attrName>
                                        </p:attrNameLst>
                                      </p:cBhvr>
                                      <p:to>
                                        <p:strVal val="visible"/>
                                      </p:to>
                                    </p:set>
                                  </p:childTnLst>
                                </p:cTn>
                              </p:par>
                            </p:childTnLst>
                          </p:cTn>
                        </p:par>
                      </p:childTnLst>
                    </p:cTn>
                  </p:par>
                  <p:par>
                    <p:cTn id="518" fill="hold">
                      <p:stCondLst>
                        <p:cond delay="indefinite"/>
                      </p:stCondLst>
                      <p:childTnLst>
                        <p:par>
                          <p:cTn id="519" fill="hold">
                            <p:stCondLst>
                              <p:cond delay="0"/>
                            </p:stCondLst>
                            <p:childTnLst>
                              <p:par>
                                <p:cTn id="520" nodeType="clickEffect" fill="hold" presetClass="entr" presetID="1">
                                  <p:stCondLst>
                                    <p:cond delay="0"/>
                                  </p:stCondLst>
                                  <p:childTnLst>
                                    <p:set>
                                      <p:cBhvr>
                                        <p:cTn id="521" dur="1" fill="hold">
                                          <p:stCondLst>
                                            <p:cond delay="0"/>
                                          </p:stCondLst>
                                        </p:cTn>
                                        <p:tgtEl>
                                          <p:spTgt spid="255">
                                            <p:txEl>
                                              <p:pRg st="11" end="29"/>
                                            </p:txEl>
                                          </p:spTgt>
                                        </p:tgtEl>
                                        <p:attrNameLst>
                                          <p:attrName>style.visibility</p:attrName>
                                        </p:attrNameLst>
                                      </p:cBhvr>
                                      <p:to>
                                        <p:strVal val="visible"/>
                                      </p:to>
                                    </p:set>
                                  </p:childTnLst>
                                </p:cTn>
                              </p:par>
                            </p:childTnLst>
                          </p:cTn>
                        </p:par>
                      </p:childTnLst>
                    </p:cTn>
                  </p:par>
                  <p:par>
                    <p:cTn id="522" fill="hold">
                      <p:stCondLst>
                        <p:cond delay="indefinite"/>
                      </p:stCondLst>
                      <p:childTnLst>
                        <p:par>
                          <p:cTn id="523" fill="hold">
                            <p:stCondLst>
                              <p:cond delay="0"/>
                            </p:stCondLst>
                            <p:childTnLst>
                              <p:par>
                                <p:cTn id="524" nodeType="clickEffect" fill="hold" presetClass="entr" presetID="1">
                                  <p:stCondLst>
                                    <p:cond delay="0"/>
                                  </p:stCondLst>
                                  <p:childTnLst>
                                    <p:set>
                                      <p:cBhvr>
                                        <p:cTn id="525" dur="1" fill="hold">
                                          <p:stCondLst>
                                            <p:cond delay="0"/>
                                          </p:stCondLst>
                                        </p:cTn>
                                        <p:tgtEl>
                                          <p:spTgt spid="256"/>
                                        </p:tgtEl>
                                        <p:attrNameLst>
                                          <p:attrName>style.visibility</p:attrName>
                                        </p:attrNameLst>
                                      </p:cBhvr>
                                      <p:to>
                                        <p:strVal val="visible"/>
                                      </p:to>
                                    </p:set>
                                  </p:childTnLst>
                                </p:cTn>
                              </p:par>
                              <p:par>
                                <p:cTn id="526" nodeType="withEffect" fill="hold" presetClass="entr" presetID="1">
                                  <p:stCondLst>
                                    <p:cond delay="0"/>
                                  </p:stCondLst>
                                  <p:childTnLst>
                                    <p:set>
                                      <p:cBhvr>
                                        <p:cTn id="527"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Today’s Episode</a:t>
            </a:r>
            <a:endParaRPr b="0" lang="en-US" sz="1800" spc="-1" strike="noStrike">
              <a:solidFill>
                <a:srgbClr val="000000"/>
              </a:solidFill>
              <a:uFill>
                <a:solidFill>
                  <a:srgbClr val="ffffff"/>
                </a:solidFill>
              </a:uFill>
              <a:latin typeface="Calibri"/>
            </a:endParaRPr>
          </a:p>
        </p:txBody>
      </p:sp>
      <p:sp>
        <p:nvSpPr>
          <p:cNvPr id="138" name="TextShape 2"/>
          <p:cNvSpPr txBox="1"/>
          <p:nvPr/>
        </p:nvSpPr>
        <p:spPr>
          <a:xfrm>
            <a:off x="457200" y="1600200"/>
            <a:ext cx="7619760" cy="4800240"/>
          </a:xfrm>
          <a:prstGeom prst="rect">
            <a:avLst/>
          </a:prstGeom>
          <a:noFill/>
          <a:ln>
            <a:noFill/>
          </a:ln>
        </p:spPr>
        <p:txBody>
          <a:bodyPr/>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Icebreaker ✔️</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Overview ✔️</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Questions about syllabus &amp; project teams</a:t>
            </a:r>
            <a:endParaRPr b="0" lang="en-US" sz="18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Types of data</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Data to wisdom hierarchy</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BREAK</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Information overload</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Activity: information seeking</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Information seeking</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Activity: “A Google A Day”</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200" spc="-1" strike="noStrike">
                <a:solidFill>
                  <a:srgbClr val="000000"/>
                </a:solidFill>
                <a:uFill>
                  <a:solidFill>
                    <a:srgbClr val="ffffff"/>
                  </a:solidFill>
                </a:uFill>
                <a:latin typeface="Calibri"/>
              </a:rPr>
              <a:t>About me</a:t>
            </a:r>
            <a:endParaRPr b="0" lang="en-US" sz="2200" spc="-1" strike="noStrike">
              <a:solidFill>
                <a:srgbClr val="000000"/>
              </a:solidFill>
              <a:uFill>
                <a:solidFill>
                  <a:srgbClr val="ffffff"/>
                </a:solidFill>
              </a:uFill>
              <a:latin typeface="Calibri"/>
            </a:endParaRPr>
          </a:p>
        </p:txBody>
      </p:sp>
      <p:sp>
        <p:nvSpPr>
          <p:cNvPr id="139"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807A57E1-2709-4996-A2A9-9E01A4BFD3AC}"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Final details </a:t>
            </a:r>
            <a:endParaRPr b="0" lang="en-US" sz="1800" spc="-1" strike="noStrike">
              <a:solidFill>
                <a:srgbClr val="000000"/>
              </a:solidFill>
              <a:uFill>
                <a:solidFill>
                  <a:srgbClr val="ffffff"/>
                </a:solidFill>
              </a:uFill>
              <a:latin typeface="Calibri"/>
            </a:endParaRPr>
          </a:p>
        </p:txBody>
      </p:sp>
      <p:sp>
        <p:nvSpPr>
          <p:cNvPr id="260" name="TextShape 2"/>
          <p:cNvSpPr txBox="1"/>
          <p:nvPr/>
        </p:nvSpPr>
        <p:spPr>
          <a:xfrm>
            <a:off x="457200" y="1600200"/>
            <a:ext cx="7871040" cy="4963320"/>
          </a:xfrm>
          <a:prstGeom prst="rect">
            <a:avLst/>
          </a:prstGeom>
          <a:noFill/>
          <a:ln>
            <a:noFill/>
          </a:ln>
        </p:spPr>
        <p:txBody>
          <a:bodyPr/>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Please ask questions!</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Please come to office hours if you need extra help!</a:t>
            </a: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Please DO NOT wait until the day your Info Seeking assignment is due to ask for clarification – ask ASAP!</a:t>
            </a:r>
            <a:endParaRPr b="0" lang="en-US" sz="2200" spc="-1" strike="noStrike">
              <a:solidFill>
                <a:srgbClr val="000000"/>
              </a:solidFill>
              <a:uFill>
                <a:solidFill>
                  <a:srgbClr val="ffffff"/>
                </a:solidFill>
              </a:uFill>
              <a:latin typeface="Calibri"/>
            </a:endParaRPr>
          </a:p>
          <a:p>
            <a:pPr marL="114480">
              <a:lnSpc>
                <a:spcPct val="100000"/>
              </a:lnSpc>
            </a:pP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Administrivia</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400" spc="-1" strike="noStrike">
                <a:solidFill>
                  <a:srgbClr val="000000"/>
                </a:solidFill>
                <a:uFill>
                  <a:solidFill>
                    <a:srgbClr val="ffffff"/>
                  </a:solidFill>
                </a:uFill>
                <a:latin typeface="Calibri"/>
              </a:rPr>
              <a:t>One more week to arrange excused absences for religious observances, make-up work for planned absences, etc.</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400" spc="-1" strike="noStrike">
                <a:solidFill>
                  <a:srgbClr val="000000"/>
                </a:solidFill>
                <a:uFill>
                  <a:solidFill>
                    <a:srgbClr val="ffffff"/>
                  </a:solidFill>
                </a:uFill>
                <a:latin typeface="Calibri"/>
              </a:rPr>
              <a:t>Rubric for Info Seeking is on Canvas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400" spc="-1" strike="noStrike">
                <a:solidFill>
                  <a:srgbClr val="000000"/>
                </a:solidFill>
                <a:uFill>
                  <a:solidFill>
                    <a:srgbClr val="ffffff"/>
                  </a:solidFill>
                </a:uFill>
                <a:latin typeface="Calibri"/>
              </a:rPr>
              <a:t>1</a:t>
            </a:r>
            <a:r>
              <a:rPr b="0" lang="en-US" sz="2400" spc="-1" strike="noStrike" baseline="30000">
                <a:solidFill>
                  <a:srgbClr val="000000"/>
                </a:solidFill>
                <a:uFill>
                  <a:solidFill>
                    <a:srgbClr val="ffffff"/>
                  </a:solidFill>
                </a:uFill>
                <a:latin typeface="Calibri"/>
              </a:rPr>
              <a:t>st</a:t>
            </a:r>
            <a:r>
              <a:rPr b="0" lang="en-US" sz="2400" spc="-1" strike="noStrike">
                <a:solidFill>
                  <a:srgbClr val="000000"/>
                </a:solidFill>
                <a:uFill>
                  <a:solidFill>
                    <a:srgbClr val="ffffff"/>
                  </a:solidFill>
                </a:uFill>
                <a:latin typeface="Calibri"/>
              </a:rPr>
              <a:t> discussion thread on readings opens Thursday &amp; closes following Wednesday</a:t>
            </a:r>
            <a:endParaRPr b="0" lang="en-US" sz="1800" spc="-1" strike="noStrike">
              <a:solidFill>
                <a:srgbClr val="000000"/>
              </a:solidFill>
              <a:uFill>
                <a:solidFill>
                  <a:srgbClr val="ffffff"/>
                </a:solidFill>
              </a:uFill>
              <a:latin typeface="Calibri"/>
            </a:endParaRPr>
          </a:p>
        </p:txBody>
      </p:sp>
      <p:sp>
        <p:nvSpPr>
          <p:cNvPr id="261"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4A14A0A2-45B5-401A-B730-75B68F0C4937}"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528" dur="indefinite" restart="never" nodeType="tmRoot">
          <p:childTnLst>
            <p:seq>
              <p:cTn id="529" dur="indefinite" nodeType="mainSeq">
                <p:childTnLst>
                  <p:par>
                    <p:cTn id="530" fill="hold">
                      <p:stCondLst>
                        <p:cond delay="indefinite"/>
                      </p:stCondLst>
                      <p:childTnLst>
                        <p:par>
                          <p:cTn id="531" fill="hold">
                            <p:stCondLst>
                              <p:cond delay="0"/>
                            </p:stCondLst>
                            <p:childTnLst>
                              <p:par>
                                <p:cTn id="532" nodeType="clickEffect" fill="hold" presetClass="entr" presetID="1">
                                  <p:stCondLst>
                                    <p:cond delay="0"/>
                                  </p:stCondLst>
                                  <p:childTnLst>
                                    <p:set>
                                      <p:cBhvr>
                                        <p:cTn id="533" dur="1" fill="hold">
                                          <p:stCondLst>
                                            <p:cond delay="0"/>
                                          </p:stCondLst>
                                        </p:cTn>
                                        <p:tgtEl>
                                          <p:spTgt spid="260">
                                            <p:txEl>
                                              <p:pRg st="181" end="195"/>
                                            </p:txEl>
                                          </p:spTgt>
                                        </p:tgtEl>
                                        <p:attrNameLst>
                                          <p:attrName>style.visibility</p:attrName>
                                        </p:attrNameLst>
                                      </p:cBhvr>
                                      <p:to>
                                        <p:strVal val="visible"/>
                                      </p:to>
                                    </p:set>
                                  </p:childTnLst>
                                </p:cTn>
                              </p:par>
                              <p:par>
                                <p:cTn id="534" nodeType="withEffect" fill="hold" presetClass="entr" presetID="1">
                                  <p:stCondLst>
                                    <p:cond delay="0"/>
                                  </p:stCondLst>
                                  <p:childTnLst>
                                    <p:set>
                                      <p:cBhvr>
                                        <p:cTn id="535" dur="1" fill="hold">
                                          <p:stCondLst>
                                            <p:cond delay="0"/>
                                          </p:stCondLst>
                                        </p:cTn>
                                        <p:tgtEl>
                                          <p:spTgt spid="260">
                                            <p:txEl>
                                              <p:pRg st="195" end="304"/>
                                            </p:txEl>
                                          </p:spTgt>
                                        </p:tgtEl>
                                        <p:attrNameLst>
                                          <p:attrName>style.visibility</p:attrName>
                                        </p:attrNameLst>
                                      </p:cBhvr>
                                      <p:to>
                                        <p:strVal val="visible"/>
                                      </p:to>
                                    </p:set>
                                  </p:childTnLst>
                                </p:cTn>
                              </p:par>
                              <p:par>
                                <p:cTn id="536" nodeType="withEffect" fill="hold" presetClass="entr" presetID="1">
                                  <p:stCondLst>
                                    <p:cond delay="0"/>
                                  </p:stCondLst>
                                  <p:childTnLst>
                                    <p:set>
                                      <p:cBhvr>
                                        <p:cTn id="537" dur="1" fill="hold">
                                          <p:stCondLst>
                                            <p:cond delay="0"/>
                                          </p:stCondLst>
                                        </p:cTn>
                                        <p:tgtEl>
                                          <p:spTgt spid="260">
                                            <p:txEl>
                                              <p:pRg st="304" end="341"/>
                                            </p:txEl>
                                          </p:spTgt>
                                        </p:tgtEl>
                                        <p:attrNameLst>
                                          <p:attrName>style.visibility</p:attrName>
                                        </p:attrNameLst>
                                      </p:cBhvr>
                                      <p:to>
                                        <p:strVal val="visible"/>
                                      </p:to>
                                    </p:set>
                                  </p:childTnLst>
                                </p:cTn>
                              </p:par>
                              <p:par>
                                <p:cTn id="538" nodeType="withEffect" fill="hold" presetClass="entr" presetID="1">
                                  <p:stCondLst>
                                    <p:cond delay="0"/>
                                  </p:stCondLst>
                                  <p:childTnLst>
                                    <p:set>
                                      <p:cBhvr>
                                        <p:cTn id="539" dur="1" fill="hold">
                                          <p:stCondLst>
                                            <p:cond delay="0"/>
                                          </p:stCondLst>
                                        </p:cTn>
                                        <p:tgtEl>
                                          <p:spTgt spid="260">
                                            <p:txEl>
                                              <p:pRg st="341" end="41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Syllabus questions</a:t>
            </a:r>
            <a:endParaRPr b="0" lang="en-US" sz="1800" spc="-1" strike="noStrike">
              <a:solidFill>
                <a:srgbClr val="000000"/>
              </a:solidFill>
              <a:uFill>
                <a:solidFill>
                  <a:srgbClr val="ffffff"/>
                </a:solidFill>
              </a:uFill>
              <a:latin typeface="Calibri"/>
            </a:endParaRPr>
          </a:p>
        </p:txBody>
      </p:sp>
      <p:sp>
        <p:nvSpPr>
          <p:cNvPr id="141" name="TextShape 2"/>
          <p:cNvSpPr txBox="1"/>
          <p:nvPr/>
        </p:nvSpPr>
        <p:spPr>
          <a:xfrm>
            <a:off x="307440" y="1600200"/>
            <a:ext cx="8047440" cy="4800240"/>
          </a:xfrm>
          <a:prstGeom prst="rect">
            <a:avLst/>
          </a:prstGeom>
          <a:noFill/>
          <a:ln>
            <a:noFill/>
          </a:ln>
        </p:spPr>
        <p:txBody>
          <a:bodyPr/>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Assignment due next week: need clarification?</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Make sure you review the assignment details carefully!</a:t>
            </a:r>
            <a:endParaRPr b="0" lang="en-US" sz="2200" spc="-1" strike="noStrike">
              <a:solidFill>
                <a:srgbClr val="000000"/>
              </a:solidFill>
              <a:uFill>
                <a:solidFill>
                  <a:srgbClr val="ffffff"/>
                </a:solidFill>
              </a:uFill>
              <a:latin typeface="Calibri"/>
            </a:endParaRPr>
          </a:p>
          <a:p>
            <a:pPr>
              <a:lnSpc>
                <a:spcPct val="100000"/>
              </a:lnSpc>
            </a:pPr>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1" lang="en-US" sz="2400" spc="-1" strike="noStrike">
                <a:solidFill>
                  <a:srgbClr val="000000"/>
                </a:solidFill>
                <a:uFill>
                  <a:solidFill>
                    <a:srgbClr val="ffffff"/>
                  </a:solidFill>
                </a:uFill>
                <a:latin typeface="Calibri"/>
              </a:rPr>
              <a:t>Most</a:t>
            </a:r>
            <a:r>
              <a:rPr b="0" lang="en-US" sz="2400" spc="-1" strike="noStrike">
                <a:solidFill>
                  <a:srgbClr val="000000"/>
                </a:solidFill>
                <a:uFill>
                  <a:solidFill>
                    <a:srgbClr val="ffffff"/>
                  </a:solidFill>
                </a:uFill>
                <a:latin typeface="Calibri"/>
              </a:rPr>
              <a:t> of you </a:t>
            </a:r>
            <a:r>
              <a:rPr b="0" i="1" lang="en-US" sz="2400" spc="-1" strike="noStrike">
                <a:solidFill>
                  <a:srgbClr val="000000"/>
                </a:solidFill>
                <a:uFill>
                  <a:solidFill>
                    <a:srgbClr val="ffffff"/>
                  </a:solidFill>
                </a:uFill>
                <a:latin typeface="Calibri"/>
              </a:rPr>
              <a:t>will</a:t>
            </a:r>
            <a:r>
              <a:rPr b="0" lang="en-US" sz="2400" spc="-1" strike="noStrike">
                <a:solidFill>
                  <a:srgbClr val="000000"/>
                </a:solidFill>
                <a:uFill>
                  <a:solidFill>
                    <a:srgbClr val="ffffff"/>
                  </a:solidFill>
                </a:uFill>
                <a:latin typeface="Calibri"/>
              </a:rPr>
              <a:t> be disappointed with 1</a:t>
            </a:r>
            <a:r>
              <a:rPr b="0" lang="en-US" sz="2400" spc="-1" strike="noStrike" baseline="30000">
                <a:solidFill>
                  <a:srgbClr val="000000"/>
                </a:solidFill>
                <a:uFill>
                  <a:solidFill>
                    <a:srgbClr val="ffffff"/>
                  </a:solidFill>
                </a:uFill>
                <a:latin typeface="Calibri"/>
              </a:rPr>
              <a:t>st</a:t>
            </a:r>
            <a:r>
              <a:rPr b="0" lang="en-US" sz="2400" spc="-1" strike="noStrike">
                <a:solidFill>
                  <a:srgbClr val="000000"/>
                </a:solidFill>
                <a:uFill>
                  <a:solidFill>
                    <a:srgbClr val="ffffff"/>
                  </a:solidFill>
                </a:uFill>
                <a:latin typeface="Calibri"/>
              </a:rPr>
              <a:t> assignment grades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200" spc="-1" strike="noStrike">
                <a:solidFill>
                  <a:srgbClr val="000000"/>
                </a:solidFill>
                <a:uFill>
                  <a:solidFill>
                    <a:srgbClr val="ffffff"/>
                  </a:solidFill>
                </a:uFill>
                <a:latin typeface="Calibri"/>
              </a:rPr>
              <a:t>“</a:t>
            </a:r>
            <a:r>
              <a:rPr b="0" lang="en-US" sz="2200" spc="-1" strike="noStrike">
                <a:solidFill>
                  <a:srgbClr val="000000"/>
                </a:solidFill>
                <a:uFill>
                  <a:solidFill>
                    <a:srgbClr val="ffffff"/>
                  </a:solidFill>
                </a:uFill>
                <a:latin typeface="Calibri"/>
              </a:rPr>
              <a:t>Level setting” = welcome to grad school! </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200" spc="-1" strike="noStrike">
                <a:solidFill>
                  <a:srgbClr val="000000"/>
                </a:solidFill>
                <a:uFill>
                  <a:solidFill>
                    <a:srgbClr val="ffffff"/>
                  </a:solidFill>
                </a:uFill>
                <a:latin typeface="Calibri"/>
              </a:rPr>
              <a:t>Once you know what’s expected, you’ll do better </a:t>
            </a:r>
            <a:r>
              <a:rPr b="0" lang="en-US" sz="2200" spc="-1" strike="noStrike">
                <a:solidFill>
                  <a:srgbClr val="000000"/>
                </a:solidFill>
                <a:uFill>
                  <a:solidFill>
                    <a:srgbClr val="ffffff"/>
                  </a:solidFill>
                </a:uFill>
                <a:latin typeface="Calibri"/>
              </a:rPr>
              <a:t>
</a:t>
            </a:r>
            <a:r>
              <a:rPr b="0" i="1" lang="en-US" sz="2200" spc="-1" strike="noStrike">
                <a:solidFill>
                  <a:srgbClr val="000000"/>
                </a:solidFill>
                <a:uFill>
                  <a:solidFill>
                    <a:srgbClr val="ffffff"/>
                  </a:solidFill>
                </a:uFill>
                <a:latin typeface="Calibri"/>
              </a:rPr>
              <a:t>(unless you procrastinate)</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200" spc="-1" strike="noStrike">
                <a:solidFill>
                  <a:srgbClr val="000000"/>
                </a:solidFill>
                <a:uFill>
                  <a:solidFill>
                    <a:srgbClr val="ffffff"/>
                  </a:solidFill>
                </a:uFill>
                <a:latin typeface="Calibri"/>
              </a:rPr>
              <a:t>If it’s in the syllabus or rubric, it will be graded</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200" spc="-1" strike="noStrike">
                <a:solidFill>
                  <a:srgbClr val="000000"/>
                </a:solidFill>
                <a:uFill>
                  <a:solidFill>
                    <a:srgbClr val="ffffff"/>
                  </a:solidFill>
                </a:uFill>
                <a:latin typeface="Calibri"/>
              </a:rPr>
              <a:t>Try not to fret over course grades too much &amp; focus on learning</a:t>
            </a:r>
            <a:endParaRPr b="0" lang="en-US" sz="1800" spc="-1" strike="noStrike">
              <a:solidFill>
                <a:srgbClr val="000000"/>
              </a:solidFill>
              <a:uFill>
                <a:solidFill>
                  <a:srgbClr val="ffffff"/>
                </a:solidFill>
              </a:uFill>
              <a:latin typeface="Calibri"/>
            </a:endParaRPr>
          </a:p>
        </p:txBody>
      </p:sp>
      <p:sp>
        <p:nvSpPr>
          <p:cNvPr id="142"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944C9A0A-B7A1-4ABD-BDD7-1500AE82803F}"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41">
                                            <p:txEl>
                                              <p:pRg st="0" end="46"/>
                                            </p:txEl>
                                          </p:spTgt>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141">
                                            <p:txEl>
                                              <p:pRg st="47" end="10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41">
                                            <p:txEl>
                                              <p:pRg st="103" end="16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41">
                                            <p:txEl>
                                              <p:pRg st="163" end="206"/>
                                            </p:txEl>
                                          </p:spTgt>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41">
                                            <p:txEl>
                                              <p:pRg st="206" end="282"/>
                                            </p:txEl>
                                          </p:spTgt>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141">
                                            <p:txEl>
                                              <p:pRg st="282" end="335"/>
                                            </p:txEl>
                                          </p:spTgt>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141">
                                            <p:txEl>
                                              <p:pRg st="335" end="39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Project Teams</a:t>
            </a:r>
            <a:endParaRPr b="0" lang="en-US" sz="1800" spc="-1" strike="noStrike">
              <a:solidFill>
                <a:srgbClr val="000000"/>
              </a:solidFill>
              <a:uFill>
                <a:solidFill>
                  <a:srgbClr val="ffffff"/>
                </a:solidFill>
              </a:uFill>
              <a:latin typeface="Calibri"/>
            </a:endParaRPr>
          </a:p>
        </p:txBody>
      </p:sp>
      <p:sp>
        <p:nvSpPr>
          <p:cNvPr id="144" name="TextShape 2"/>
          <p:cNvSpPr txBox="1"/>
          <p:nvPr/>
        </p:nvSpPr>
        <p:spPr>
          <a:xfrm>
            <a:off x="457200" y="1600200"/>
            <a:ext cx="7619760" cy="5110560"/>
          </a:xfrm>
          <a:prstGeom prst="rect">
            <a:avLst/>
          </a:prstGeom>
          <a:noFill/>
          <a:ln>
            <a:noFill/>
          </a:ln>
        </p:spPr>
        <p:txBody>
          <a:bodyPr/>
          <a:p>
            <a:pPr marL="343080" indent="-228240">
              <a:lnSpc>
                <a:spcPct val="100000"/>
              </a:lnSpc>
              <a:buClr>
                <a:srgbClr val="030303"/>
              </a:buClr>
              <a:buFont typeface="Arial"/>
              <a:buChar char="•"/>
            </a:pPr>
            <a:r>
              <a:rPr b="0" lang="en-US" sz="1800" spc="-1" strike="noStrike">
                <a:solidFill>
                  <a:srgbClr val="000000"/>
                </a:solidFill>
                <a:uFill>
                  <a:solidFill>
                    <a:srgbClr val="ffffff"/>
                  </a:solidFill>
                </a:uFill>
                <a:latin typeface="Calibri"/>
              </a:rPr>
              <a:t>List of team names and member (groups of 3) removed.</a:t>
            </a:r>
            <a:endParaRPr b="0" lang="en-US" sz="2200" spc="-1" strike="noStrike">
              <a:solidFill>
                <a:srgbClr val="000000"/>
              </a:solidFill>
              <a:uFill>
                <a:solidFill>
                  <a:srgbClr val="ffffff"/>
                </a:solidFill>
              </a:uFill>
              <a:latin typeface="Calibri"/>
            </a:endParaRPr>
          </a:p>
        </p:txBody>
      </p:sp>
      <p:sp>
        <p:nvSpPr>
          <p:cNvPr id="145"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0403A206-2974-49F4-A0B3-C102462974A9}"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35" dur="indefinite" restart="never" nodeType="tmRoot">
          <p:childTnLst>
            <p:seq>
              <p:cTn id="36" nodeType="mainSeq">
                <p:childTnLst>
                  <p:par>
                    <p:cTn id="37" fill="freeze">
                      <p:stCondLst>
                        <p:cond delay="0"/>
                      </p:stCondLst>
                      <p:childTnLst>
                        <p:par>
                          <p:cTn id="38" fill="freeze">
                            <p:stCondLst>
                              <p:cond delay="0"/>
                            </p:stCondLst>
                            <p:childTnLst>
                              <p:par>
                                <p:cTn id="39" nodeType="withEffect" fill="hold" presetClass="entr" presetID="1">
                                  <p:stCondLst>
                                    <p:cond delay="0"/>
                                  </p:stCondLst>
                                  <p:childTnLst>
                                    <p:set>
                                      <p:cBhvr>
                                        <p:cTn id="40" dur="1" fill="hold">
                                          <p:stCondLst>
                                            <p:cond delay="0"/>
                                          </p:stCondLst>
                                        </p:cTn>
                                        <p:tgtEl>
                                          <p:spTgt spid="144">
                                            <p:txEl>
                                              <p:pRg st="0" end="5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Data </a:t>
            </a:r>
            <a:r>
              <a:rPr b="0" i="1" lang="en-US" sz="4600" spc="-97" strike="noStrike">
                <a:solidFill>
                  <a:srgbClr val="b81821"/>
                </a:solidFill>
                <a:uFill>
                  <a:solidFill>
                    <a:srgbClr val="ffffff"/>
                  </a:solidFill>
                </a:uFill>
                <a:latin typeface="Cambria"/>
              </a:rPr>
              <a:t>(noun, plural)</a:t>
            </a:r>
            <a:endParaRPr b="0" lang="en-US" sz="1800" spc="-1" strike="noStrike">
              <a:solidFill>
                <a:srgbClr val="000000"/>
              </a:solidFill>
              <a:uFill>
                <a:solidFill>
                  <a:srgbClr val="ffffff"/>
                </a:solidFill>
              </a:uFill>
              <a:latin typeface="Calibri"/>
            </a:endParaRPr>
          </a:p>
        </p:txBody>
      </p:sp>
      <p:sp>
        <p:nvSpPr>
          <p:cNvPr id="147" name="TextShape 2"/>
          <p:cNvSpPr txBox="1"/>
          <p:nvPr/>
        </p:nvSpPr>
        <p:spPr>
          <a:xfrm>
            <a:off x="457200" y="1600200"/>
            <a:ext cx="7871040" cy="4800240"/>
          </a:xfrm>
          <a:prstGeom prst="rect">
            <a:avLst/>
          </a:prstGeom>
          <a:noFill/>
          <a:ln>
            <a:noFill/>
          </a:ln>
        </p:spPr>
        <p:txBody>
          <a:bodyPr/>
          <a:p>
            <a:pPr marL="343080" indent="-228240">
              <a:lnSpc>
                <a:spcPct val="100000"/>
              </a:lnSpc>
              <a:buClr>
                <a:srgbClr val="030303"/>
              </a:buClr>
              <a:buFont typeface="Arial"/>
              <a:buChar char="•"/>
            </a:pPr>
            <a:r>
              <a:rPr b="0" lang="en-US" sz="2800" spc="-1" strike="noStrike">
                <a:solidFill>
                  <a:srgbClr val="000000"/>
                </a:solidFill>
                <a:uFill>
                  <a:solidFill>
                    <a:srgbClr val="ffffff"/>
                  </a:solidFill>
                </a:uFill>
                <a:latin typeface="Calibri"/>
              </a:rPr>
              <a:t>Facts &amp; statistics collected together for reference or analysis</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400" spc="-1" strike="noStrike">
                <a:solidFill>
                  <a:srgbClr val="000000"/>
                </a:solidFill>
                <a:uFill>
                  <a:solidFill>
                    <a:srgbClr val="ffffff"/>
                  </a:solidFill>
                </a:uFill>
                <a:latin typeface="Calibri"/>
              </a:rPr>
              <a:t>Philosophy</a:t>
            </a:r>
            <a:r>
              <a:rPr b="0" lang="en-US" sz="2400" spc="-1" strike="noStrike">
                <a:solidFill>
                  <a:srgbClr val="000000"/>
                </a:solidFill>
                <a:uFill>
                  <a:solidFill>
                    <a:srgbClr val="ffffff"/>
                  </a:solidFill>
                </a:uFill>
                <a:latin typeface="Calibri"/>
              </a:rPr>
              <a:t>: things known or assumed as facts, making the basis of reasoning or calculation</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i="1" lang="en-US" sz="2400" spc="-1" strike="noStrike">
                <a:solidFill>
                  <a:srgbClr val="000000"/>
                </a:solidFill>
                <a:uFill>
                  <a:solidFill>
                    <a:srgbClr val="ffffff"/>
                  </a:solidFill>
                </a:uFill>
                <a:latin typeface="Calibri"/>
              </a:rPr>
              <a:t>Computing</a:t>
            </a:r>
            <a:r>
              <a:rPr b="0" lang="en-US" sz="2400" spc="-1" strike="noStrike">
                <a:solidFill>
                  <a:srgbClr val="000000"/>
                </a:solidFill>
                <a:uFill>
                  <a:solidFill>
                    <a:srgbClr val="ffffff"/>
                  </a:solidFill>
                </a:uFill>
                <a:latin typeface="Calibri"/>
              </a:rPr>
              <a:t>: quantities, characters, or symbols on which operations are performed, stored &amp; transmitted in the form of electrical signals &amp; stored on recording media</a:t>
            </a:r>
            <a:endParaRPr b="0" lang="en-US" sz="1800" spc="-1" strike="noStrike">
              <a:solidFill>
                <a:srgbClr val="000000"/>
              </a:solidFill>
              <a:uFill>
                <a:solidFill>
                  <a:srgbClr val="ffffff"/>
                </a:solidFill>
              </a:uFill>
              <a:latin typeface="Calibri"/>
            </a:endParaRPr>
          </a:p>
          <a:p>
            <a:endParaRPr b="0" lang="en-US" sz="2200" spc="-1" strike="noStrike">
              <a:solidFill>
                <a:srgbClr val="000000"/>
              </a:solidFill>
              <a:uFill>
                <a:solidFill>
                  <a:srgbClr val="ffffff"/>
                </a:solidFill>
              </a:uFill>
              <a:latin typeface="Calibri"/>
            </a:endParaRPr>
          </a:p>
          <a:p>
            <a:pPr marL="343080" indent="-228240">
              <a:lnSpc>
                <a:spcPct val="100000"/>
              </a:lnSpc>
              <a:buClr>
                <a:srgbClr val="030303"/>
              </a:buClr>
              <a:buFont typeface="Arial"/>
              <a:buChar char="•"/>
            </a:pPr>
            <a:r>
              <a:rPr b="0" i="1" lang="en-US" sz="2800" spc="-1" strike="noStrike">
                <a:solidFill>
                  <a:srgbClr val="000000"/>
                </a:solidFill>
                <a:uFill>
                  <a:solidFill>
                    <a:srgbClr val="ffffff"/>
                  </a:solidFill>
                </a:uFill>
                <a:latin typeface="Calibri"/>
              </a:rPr>
              <a:t>Singular form</a:t>
            </a:r>
            <a:r>
              <a:rPr b="0" lang="en-US" sz="2800" spc="-1" strike="noStrike">
                <a:solidFill>
                  <a:srgbClr val="000000"/>
                </a:solidFill>
                <a:uFill>
                  <a:solidFill>
                    <a:srgbClr val="ffffff"/>
                  </a:solidFill>
                </a:uFill>
                <a:latin typeface="Calibri"/>
              </a:rPr>
              <a:t>: datum</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400" spc="-1" strike="noStrike">
                <a:solidFill>
                  <a:srgbClr val="000000"/>
                </a:solidFill>
                <a:uFill>
                  <a:solidFill>
                    <a:srgbClr val="ffffff"/>
                  </a:solidFill>
                </a:uFill>
                <a:latin typeface="Calibri"/>
              </a:rPr>
              <a:t>Some people use </a:t>
            </a:r>
            <a:r>
              <a:rPr b="0" i="1" lang="en-US" sz="2400" spc="-1" strike="noStrike">
                <a:solidFill>
                  <a:srgbClr val="000000"/>
                </a:solidFill>
                <a:uFill>
                  <a:solidFill>
                    <a:srgbClr val="ffffff"/>
                  </a:solidFill>
                </a:uFill>
                <a:latin typeface="Calibri"/>
              </a:rPr>
              <a:t>data</a:t>
            </a:r>
            <a:r>
              <a:rPr b="0" lang="en-US" sz="2400" spc="-1" strike="noStrike">
                <a:solidFill>
                  <a:srgbClr val="000000"/>
                </a:solidFill>
                <a:uFill>
                  <a:solidFill>
                    <a:srgbClr val="ffffff"/>
                  </a:solidFill>
                </a:uFill>
                <a:latin typeface="Calibri"/>
              </a:rPr>
              <a:t> for both singular &amp; plural</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400" spc="-1" strike="noStrike">
                <a:solidFill>
                  <a:srgbClr val="000000"/>
                </a:solidFill>
                <a:uFill>
                  <a:solidFill>
                    <a:srgbClr val="ffffff"/>
                  </a:solidFill>
                </a:uFill>
                <a:latin typeface="Calibri"/>
              </a:rPr>
              <a:t>“</a:t>
            </a:r>
            <a:r>
              <a:rPr b="0" lang="en-US" sz="2400" spc="-1" strike="noStrike">
                <a:solidFill>
                  <a:srgbClr val="000000"/>
                </a:solidFill>
                <a:uFill>
                  <a:solidFill>
                    <a:srgbClr val="ffffff"/>
                  </a:solidFill>
                </a:uFill>
                <a:latin typeface="Calibri"/>
              </a:rPr>
              <a:t>Real” data geeks only use data as a plural</a:t>
            </a:r>
            <a:endParaRPr b="0" lang="en-US" sz="1800" spc="-1" strike="noStrike">
              <a:solidFill>
                <a:srgbClr val="000000"/>
              </a:solidFill>
              <a:uFill>
                <a:solidFill>
                  <a:srgbClr val="ffffff"/>
                </a:solidFill>
              </a:uFill>
              <a:latin typeface="Calibri"/>
            </a:endParaRPr>
          </a:p>
        </p:txBody>
      </p:sp>
      <p:sp>
        <p:nvSpPr>
          <p:cNvPr id="148"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787E39CF-1CEC-4F77-ACA8-EC81A9219BEE}"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47">
                                            <p:txEl>
                                              <p:pRg st="64" end="15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147">
                                            <p:txEl>
                                              <p:pRg st="155" end="31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47">
                                            <p:txEl>
                                              <p:pRg st="320" end="34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47">
                                            <p:txEl>
                                              <p:pRg st="341" end="38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47">
                                            <p:txEl>
                                              <p:pRg st="389" end="43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8531640" y="5649120"/>
            <a:ext cx="548280" cy="396000"/>
          </a:xfrm>
          <a:prstGeom prst="rect">
            <a:avLst/>
          </a:prstGeom>
          <a:noFill/>
          <a:ln>
            <a:noFill/>
          </a:ln>
        </p:spPr>
        <p:txBody>
          <a:bodyPr lIns="0" rIns="0" tIns="0" bIns="0" anchor="ctr"/>
          <a:p>
            <a:pPr algn="ctr">
              <a:lnSpc>
                <a:spcPct val="100000"/>
              </a:lnSpc>
            </a:pPr>
            <a:fld id="{8AA17AB6-CF69-4CD9-926A-0D3BF41380BA}"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50" name="Picture 2" descr=""/>
          <p:cNvPicPr/>
          <p:nvPr/>
        </p:nvPicPr>
        <p:blipFill>
          <a:blip r:embed="rId1"/>
          <a:stretch/>
        </p:blipFill>
        <p:spPr>
          <a:xfrm>
            <a:off x="571680" y="1743120"/>
            <a:ext cx="3111120" cy="3795840"/>
          </a:xfrm>
          <a:prstGeom prst="rect">
            <a:avLst/>
          </a:prstGeom>
          <a:ln>
            <a:noFill/>
          </a:ln>
        </p:spPr>
      </p:pic>
      <p:sp>
        <p:nvSpPr>
          <p:cNvPr id="151" name="CustomShape 2"/>
          <p:cNvSpPr/>
          <p:nvPr/>
        </p:nvSpPr>
        <p:spPr>
          <a:xfrm>
            <a:off x="4025880" y="1645560"/>
            <a:ext cx="4025520" cy="2559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rPr>
              <a:t>0111011101100101011011000110001101101111011011010110010100100000011101000110111100100000011010010110111001100110011011110111001001101101011000010111010001101001011011110110111000100000011001010110111001110110011010010111001001101111011011100110110101100101011011100111010001110011</a:t>
            </a:r>
            <a:endParaRPr b="0" lang="en-US" sz="1800" spc="-1" strike="noStrike">
              <a:solidFill>
                <a:srgbClr val="000000"/>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Types of Data: Quant &amp; Qual</a:t>
            </a:r>
            <a:endParaRPr b="0" lang="en-US" sz="1800" spc="-1" strike="noStrike">
              <a:solidFill>
                <a:srgbClr val="000000"/>
              </a:solidFill>
              <a:uFill>
                <a:solidFill>
                  <a:srgbClr val="ffffff"/>
                </a:solidFill>
              </a:uFill>
              <a:latin typeface="Calibri"/>
            </a:endParaRPr>
          </a:p>
        </p:txBody>
      </p:sp>
      <p:sp>
        <p:nvSpPr>
          <p:cNvPr id="153" name="TextShape 2"/>
          <p:cNvSpPr txBox="1"/>
          <p:nvPr/>
        </p:nvSpPr>
        <p:spPr>
          <a:xfrm>
            <a:off x="457200" y="1600200"/>
            <a:ext cx="7619760" cy="4800240"/>
          </a:xfrm>
          <a:prstGeom prst="rect">
            <a:avLst/>
          </a:prstGeom>
          <a:noFill/>
          <a:ln>
            <a:noFill/>
          </a:ln>
        </p:spPr>
        <p:txBody>
          <a:bodyPr/>
          <a:p>
            <a:pPr marL="343080" indent="-228240">
              <a:lnSpc>
                <a:spcPct val="100000"/>
              </a:lnSpc>
              <a:buClr>
                <a:srgbClr val="030303"/>
              </a:buClr>
              <a:buFont typeface="Arial"/>
              <a:buChar char="•"/>
            </a:pPr>
            <a:r>
              <a:rPr b="0" lang="en-US" sz="2400" spc="-1" strike="noStrike">
                <a:solidFill>
                  <a:srgbClr val="000000"/>
                </a:solidFill>
                <a:uFill>
                  <a:solidFill>
                    <a:srgbClr val="ffffff"/>
                  </a:solidFill>
                </a:uFill>
                <a:latin typeface="Calibri"/>
              </a:rPr>
              <a:t>Quantitative data</a:t>
            </a:r>
            <a:endParaRPr b="0" lang="en-US" sz="22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Numbers &amp; symbols you can put in a spreadsheet or database</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0" lang="en-US" sz="2000" spc="-1" strike="noStrike">
                <a:solidFill>
                  <a:srgbClr val="000000"/>
                </a:solidFill>
                <a:uFill>
                  <a:solidFill>
                    <a:srgbClr val="ffffff"/>
                  </a:solidFill>
                </a:uFill>
                <a:latin typeface="Calibri"/>
              </a:rPr>
              <a:t>Expresses a quantity, amount, or range, uses measurements.</a:t>
            </a:r>
            <a:endParaRPr b="0" lang="en-US" sz="1800" spc="-1" strike="noStrike">
              <a:solidFill>
                <a:srgbClr val="000000"/>
              </a:solidFill>
              <a:uFill>
                <a:solidFill>
                  <a:srgbClr val="ffffff"/>
                </a:solidFill>
              </a:uFill>
              <a:latin typeface="Calibri"/>
            </a:endParaRPr>
          </a:p>
          <a:p>
            <a:pPr lvl="1" marL="640080" indent="-228240">
              <a:lnSpc>
                <a:spcPct val="100000"/>
              </a:lnSpc>
              <a:buClr>
                <a:srgbClr val="eb2716"/>
              </a:buClr>
              <a:buFont typeface="Arial"/>
              <a:buChar char="•"/>
            </a:pPr>
            <a:r>
              <a:rPr b="1" lang="en-US" sz="2000" spc="-1" strike="noStrike">
                <a:solidFill>
                  <a:srgbClr val="000000"/>
                </a:solidFill>
                <a:uFill>
                  <a:solidFill>
                    <a:srgbClr val="ffffff"/>
                  </a:solidFill>
                </a:uFill>
                <a:latin typeface="Calibri"/>
              </a:rPr>
              <a:t>Quant</a:t>
            </a:r>
            <a:r>
              <a:rPr b="0" lang="en-US" sz="2000" spc="-1" strike="noStrike">
                <a:solidFill>
                  <a:srgbClr val="000000"/>
                </a:solidFill>
                <a:uFill>
                  <a:solidFill>
                    <a:srgbClr val="ffffff"/>
                  </a:solidFill>
                </a:uFill>
                <a:latin typeface="Calibri"/>
              </a:rPr>
              <a:t>itative </a:t>
            </a:r>
            <a:r>
              <a:rPr b="0" lang="en-US" sz="2000" spc="-1" strike="noStrike">
                <a:solidFill>
                  <a:srgbClr val="000000"/>
                </a:solidFill>
                <a:uFill>
                  <a:solidFill>
                    <a:srgbClr val="ffffff"/>
                  </a:solidFill>
                </a:uFill>
                <a:latin typeface="Wingdings"/>
              </a:rPr>
              <a:t></a:t>
            </a:r>
            <a:r>
              <a:rPr b="0" lang="en-US" sz="2000" spc="-1" strike="noStrike">
                <a:solidFill>
                  <a:srgbClr val="000000"/>
                </a:solidFill>
                <a:uFill>
                  <a:solidFill>
                    <a:srgbClr val="ffffff"/>
                  </a:solidFill>
                </a:uFill>
                <a:latin typeface="Calibri"/>
              </a:rPr>
              <a:t> </a:t>
            </a:r>
            <a:r>
              <a:rPr b="1" lang="en-US" sz="2000" spc="-1" strike="noStrike">
                <a:solidFill>
                  <a:srgbClr val="000000"/>
                </a:solidFill>
                <a:uFill>
                  <a:solidFill>
                    <a:srgbClr val="ffffff"/>
                  </a:solidFill>
                </a:uFill>
                <a:latin typeface="Calibri"/>
              </a:rPr>
              <a:t>quant</a:t>
            </a:r>
            <a:r>
              <a:rPr b="0" lang="en-US" sz="2000" spc="-1" strike="noStrike">
                <a:solidFill>
                  <a:srgbClr val="000000"/>
                </a:solidFill>
                <a:uFill>
                  <a:solidFill>
                    <a:srgbClr val="ffffff"/>
                  </a:solidFill>
                </a:uFill>
                <a:latin typeface="Calibri"/>
              </a:rPr>
              <a:t>ity</a:t>
            </a:r>
            <a:endParaRPr b="0" lang="en-US" sz="1800" spc="-1" strike="noStrike">
              <a:solidFill>
                <a:srgbClr val="000000"/>
              </a:solidFill>
              <a:uFill>
                <a:solidFill>
                  <a:srgbClr val="ffffff"/>
                </a:solidFill>
              </a:uFill>
              <a:latin typeface="Calibri"/>
            </a:endParaRPr>
          </a:p>
        </p:txBody>
      </p:sp>
      <p:sp>
        <p:nvSpPr>
          <p:cNvPr id="154" name="TextShape 3"/>
          <p:cNvSpPr txBox="1"/>
          <p:nvPr/>
        </p:nvSpPr>
        <p:spPr>
          <a:xfrm>
            <a:off x="8531640" y="5649120"/>
            <a:ext cx="548280" cy="396000"/>
          </a:xfrm>
          <a:prstGeom prst="rect">
            <a:avLst/>
          </a:prstGeom>
          <a:noFill/>
          <a:ln>
            <a:noFill/>
          </a:ln>
        </p:spPr>
        <p:txBody>
          <a:bodyPr lIns="0" rIns="0" tIns="0" bIns="0" anchor="ctr"/>
          <a:p>
            <a:pPr algn="ctr">
              <a:lnSpc>
                <a:spcPct val="100000"/>
              </a:lnSpc>
            </a:pPr>
            <a:fld id="{61249421-CDD3-4FFF-A19C-723202F5EC34}"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55" name="Picture 1" descr=""/>
          <p:cNvPicPr/>
          <p:nvPr/>
        </p:nvPicPr>
        <p:blipFill>
          <a:blip r:embed="rId1"/>
          <a:stretch/>
        </p:blipFill>
        <p:spPr>
          <a:xfrm>
            <a:off x="123120" y="3603600"/>
            <a:ext cx="4141080" cy="3105720"/>
          </a:xfrm>
          <a:prstGeom prst="rect">
            <a:avLst/>
          </a:prstGeom>
          <a:ln>
            <a:noFill/>
          </a:ln>
        </p:spPr>
      </p:pic>
      <p:pic>
        <p:nvPicPr>
          <p:cNvPr id="156" name="Picture 3" descr=""/>
          <p:cNvPicPr/>
          <p:nvPr/>
        </p:nvPicPr>
        <p:blipFill>
          <a:blip r:embed="rId2"/>
          <a:stretch/>
        </p:blipFill>
        <p:spPr>
          <a:xfrm>
            <a:off x="4264560" y="3603600"/>
            <a:ext cx="4141080" cy="3105720"/>
          </a:xfrm>
          <a:prstGeom prst="rect">
            <a:avLst/>
          </a:prstGeom>
          <a:ln>
            <a:noFill/>
          </a:ln>
        </p:spPr>
      </p:pic>
    </p:spTree>
  </p:cSld>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153">
                                            <p:txEl>
                                              <p:pRg st="18" end="77"/>
                                            </p:txEl>
                                          </p:spTgt>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153">
                                            <p:txEl>
                                              <p:pRg st="77" end="136"/>
                                            </p:txEl>
                                          </p:spTgt>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153">
                                            <p:txEl>
                                              <p:pRg st="136" end="16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457200" y="274680"/>
            <a:ext cx="7619760" cy="1142640"/>
          </a:xfrm>
          <a:prstGeom prst="rect">
            <a:avLst/>
          </a:prstGeom>
          <a:noFill/>
          <a:ln>
            <a:noFill/>
          </a:ln>
        </p:spPr>
        <p:txBody>
          <a:bodyPr anchor="ctr"/>
          <a:p>
            <a:pPr>
              <a:lnSpc>
                <a:spcPct val="100000"/>
              </a:lnSpc>
            </a:pPr>
            <a:r>
              <a:rPr b="0" lang="en-US" sz="4600" spc="-97" strike="noStrike">
                <a:solidFill>
                  <a:srgbClr val="b81821"/>
                </a:solidFill>
                <a:uFill>
                  <a:solidFill>
                    <a:srgbClr val="ffffff"/>
                  </a:solidFill>
                </a:uFill>
                <a:latin typeface="Cambria"/>
              </a:rPr>
              <a:t>Examples: Quant Analysis (Viz)</a:t>
            </a:r>
            <a:endParaRPr b="0" lang="en-US" sz="1800" spc="-1" strike="noStrike">
              <a:solidFill>
                <a:srgbClr val="000000"/>
              </a:solidFill>
              <a:uFill>
                <a:solidFill>
                  <a:srgbClr val="ffffff"/>
                </a:solidFill>
              </a:uFill>
              <a:latin typeface="Calibri"/>
            </a:endParaRPr>
          </a:p>
        </p:txBody>
      </p:sp>
      <p:sp>
        <p:nvSpPr>
          <p:cNvPr id="158" name="TextShape 2"/>
          <p:cNvSpPr txBox="1"/>
          <p:nvPr/>
        </p:nvSpPr>
        <p:spPr>
          <a:xfrm>
            <a:off x="8531640" y="5649120"/>
            <a:ext cx="548280" cy="396000"/>
          </a:xfrm>
          <a:prstGeom prst="rect">
            <a:avLst/>
          </a:prstGeom>
          <a:noFill/>
          <a:ln>
            <a:noFill/>
          </a:ln>
        </p:spPr>
        <p:txBody>
          <a:bodyPr lIns="0" rIns="0" tIns="0" bIns="0" anchor="ctr"/>
          <a:p>
            <a:pPr algn="ctr">
              <a:lnSpc>
                <a:spcPct val="100000"/>
              </a:lnSpc>
            </a:pPr>
            <a:fld id="{FE983E34-E445-4B8A-A011-A4DA278B4005}" type="slidenum">
              <a:rPr b="0" lang="en-US" sz="1800" spc="-1" strike="noStrike">
                <a:solidFill>
                  <a:srgbClr val="ffffff"/>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pic>
        <p:nvPicPr>
          <p:cNvPr id="159" name="Picture 2" descr=""/>
          <p:cNvPicPr/>
          <p:nvPr/>
        </p:nvPicPr>
        <p:blipFill>
          <a:blip r:embed="rId1"/>
          <a:stretch/>
        </p:blipFill>
        <p:spPr>
          <a:xfrm>
            <a:off x="1169640" y="4317480"/>
            <a:ext cx="6770880" cy="2540160"/>
          </a:xfrm>
          <a:prstGeom prst="rect">
            <a:avLst/>
          </a:prstGeom>
          <a:ln>
            <a:noFill/>
          </a:ln>
        </p:spPr>
      </p:pic>
      <p:pic>
        <p:nvPicPr>
          <p:cNvPr id="160" name="Picture 6" descr=""/>
          <p:cNvPicPr/>
          <p:nvPr/>
        </p:nvPicPr>
        <p:blipFill>
          <a:blip r:embed="rId2"/>
          <a:stretch/>
        </p:blipFill>
        <p:spPr>
          <a:xfrm>
            <a:off x="457200" y="1629360"/>
            <a:ext cx="3970080" cy="2512440"/>
          </a:xfrm>
          <a:prstGeom prst="rect">
            <a:avLst/>
          </a:prstGeom>
          <a:ln>
            <a:noFill/>
          </a:ln>
        </p:spPr>
      </p:pic>
      <p:pic>
        <p:nvPicPr>
          <p:cNvPr id="161" name="Picture 7" descr=""/>
          <p:cNvPicPr/>
          <p:nvPr/>
        </p:nvPicPr>
        <p:blipFill>
          <a:blip r:embed="rId3"/>
          <a:stretch/>
        </p:blipFill>
        <p:spPr>
          <a:xfrm>
            <a:off x="4478400" y="1287720"/>
            <a:ext cx="3462120" cy="3108960"/>
          </a:xfrm>
          <a:prstGeom prst="rect">
            <a:avLst/>
          </a:prstGeom>
          <a:ln>
            <a:noFill/>
          </a:ln>
        </p:spPr>
      </p:pic>
      <p:sp>
        <p:nvSpPr>
          <p:cNvPr id="162" name="CustomShape 3"/>
          <p:cNvSpPr/>
          <p:nvPr/>
        </p:nvSpPr>
        <p:spPr>
          <a:xfrm>
            <a:off x="3468960" y="4611960"/>
            <a:ext cx="2018160" cy="10044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uFill>
                  <a:solidFill>
                    <a:srgbClr val="ffffff"/>
                  </a:solidFill>
                </a:uFill>
                <a:latin typeface="Calibri"/>
              </a:rPr>
              <a:t>Bibdesk Release/Download Cycles</a:t>
            </a:r>
            <a:endParaRPr b="0" lang="en-US" sz="1800" spc="-1" strike="noStrike">
              <a:solidFill>
                <a:srgbClr val="000000"/>
              </a:solidFill>
              <a:uFill>
                <a:solidFill>
                  <a:srgbClr val="ffffff"/>
                </a:solidFill>
              </a:uFill>
              <a:latin typeface="Arial"/>
            </a:endParaRPr>
          </a:p>
        </p:txBody>
      </p:sp>
      <p:sp>
        <p:nvSpPr>
          <p:cNvPr id="163" name="CustomShape 4"/>
          <p:cNvSpPr/>
          <p:nvPr/>
        </p:nvSpPr>
        <p:spPr>
          <a:xfrm>
            <a:off x="254160" y="3517920"/>
            <a:ext cx="2392560" cy="7002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uFill>
                  <a:solidFill>
                    <a:srgbClr val="ffffff"/>
                  </a:solidFill>
                </a:uFill>
                <a:latin typeface="Calibri"/>
              </a:rPr>
              <a:t>eBird data density in NY by location</a:t>
            </a:r>
            <a:endParaRPr b="0" lang="en-US" sz="1800" spc="-1" strike="noStrike">
              <a:solidFill>
                <a:srgbClr val="000000"/>
              </a:solidFill>
              <a:uFill>
                <a:solidFill>
                  <a:srgbClr val="ffffff"/>
                </a:solidFill>
              </a:uFill>
              <a:latin typeface="Arial"/>
            </a:endParaRPr>
          </a:p>
        </p:txBody>
      </p:sp>
      <p:sp>
        <p:nvSpPr>
          <p:cNvPr id="164" name="CustomShape 5"/>
          <p:cNvSpPr/>
          <p:nvPr/>
        </p:nvSpPr>
        <p:spPr>
          <a:xfrm>
            <a:off x="5656320" y="3798720"/>
            <a:ext cx="265752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000000"/>
                </a:solidFill>
                <a:uFill>
                  <a:solidFill>
                    <a:srgbClr val="ffffff"/>
                  </a:solidFill>
                </a:uFill>
                <a:latin typeface="Calibri"/>
              </a:rPr>
              <a:t>iSchools hiring network</a:t>
            </a:r>
            <a:endParaRPr b="0" lang="en-US" sz="1800" spc="-1" strike="noStrike">
              <a:solidFill>
                <a:srgbClr val="000000"/>
              </a:solidFill>
              <a:uFill>
                <a:solidFill>
                  <a:srgbClr val="ffffff"/>
                </a:solidFill>
              </a:uFill>
              <a:latin typeface="Arial"/>
            </a:endParaRPr>
          </a:p>
        </p:txBody>
      </p:sp>
    </p:spTree>
  </p:cSld>
  <p:timing>
    <p:tnLst>
      <p:par>
        <p:cTn id="83" dur="indefinite" restart="never" nodeType="tmRoot">
          <p:childTnLst>
            <p:seq>
              <p:cTn id="84" dur="indefinite" nodeType="mainSeq">
                <p:childTnLst>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160"/>
                                        </p:tgtEl>
                                        <p:attrNameLst>
                                          <p:attrName>style.visibility</p:attrName>
                                        </p:attrNameLst>
                                      </p:cBhvr>
                                      <p:to>
                                        <p:strVal val="visible"/>
                                      </p:to>
                                    </p:set>
                                  </p:childTnLst>
                                </p:cTn>
                              </p:par>
                              <p:par>
                                <p:cTn id="89" nodeType="withEffect" fill="hold" presetClass="entr" presetID="1">
                                  <p:stCondLst>
                                    <p:cond delay="0"/>
                                  </p:stCondLst>
                                  <p:childTnLst>
                                    <p:set>
                                      <p:cBhvr>
                                        <p:cTn id="90" dur="1" fill="hold">
                                          <p:stCondLst>
                                            <p:cond delay="0"/>
                                          </p:stCondLst>
                                        </p:cTn>
                                        <p:tgtEl>
                                          <p:spTgt spid="16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61"/>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16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162"/>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UMD ischool.thmx</Template>
  <TotalTime>9943</TotalTime>
  <Application>LibreOffice/5.2.2.2$Linux_X86_64 LibreOffice_project/20m0$Build-2</Application>
  <Words>2082</Words>
  <Paragraphs>335</Paragraphs>
  <Company>Michigan State University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2012-09-02T20:09:34Z</dcterms:created>
  <dc:creator>Jessica Vitak</dc:creator>
  <dc:description/>
  <dc:language>en-US</dc:language>
  <cp:lastModifiedBy>Jonathan Brier</cp:lastModifiedBy>
  <dcterms:modified xsi:type="dcterms:W3CDTF">2017-03-31T12:36:54Z</dcterms:modified>
  <cp:revision>328</cp:revision>
  <dc:subject/>
  <dc:title>INFM-600: Information Environments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Michigan State University</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18</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30</vt:i4>
  </property>
</Properties>
</file>